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19"/>
  </p:notesMasterIdLst>
  <p:handoutMasterIdLst>
    <p:handoutMasterId r:id="rId20"/>
  </p:handoutMasterIdLst>
  <p:sldIdLst>
    <p:sldId id="256" r:id="rId2"/>
    <p:sldId id="313" r:id="rId3"/>
    <p:sldId id="259" r:id="rId4"/>
    <p:sldId id="326" r:id="rId5"/>
    <p:sldId id="287" r:id="rId6"/>
    <p:sldId id="325" r:id="rId7"/>
    <p:sldId id="316" r:id="rId8"/>
    <p:sldId id="330" r:id="rId9"/>
    <p:sldId id="329" r:id="rId10"/>
    <p:sldId id="327" r:id="rId11"/>
    <p:sldId id="331" r:id="rId12"/>
    <p:sldId id="332" r:id="rId13"/>
    <p:sldId id="294" r:id="rId14"/>
    <p:sldId id="280" r:id="rId15"/>
    <p:sldId id="324" r:id="rId16"/>
    <p:sldId id="295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47" autoAdjust="0"/>
    <p:restoredTop sz="95501" autoAdjust="0"/>
  </p:normalViewPr>
  <p:slideViewPr>
    <p:cSldViewPr>
      <p:cViewPr>
        <p:scale>
          <a:sx n="80" d="100"/>
          <a:sy n="80" d="100"/>
        </p:scale>
        <p:origin x="1488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D3DF6-4795-41E3-97E3-B7295DF998B4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B05CD4-4CE1-4C67-9D37-502A4A58F1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692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9BA5C-4913-4463-A518-5123922D3167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A9766-8E44-4B56-AC24-9DF64E0383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953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A9766-8E44-4B56-AC24-9DF64E0383D3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9679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A9766-8E44-4B56-AC24-9DF64E0383D3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4219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A9766-8E44-4B56-AC24-9DF64E0383D3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0412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A9766-8E44-4B56-AC24-9DF64E0383D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806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B061383-1721-4F8E-935B-2EA4AB288F26}" type="datetime1">
              <a:rPr lang="ru-RU" smtClean="0"/>
              <a:t>27.02.2025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ru-RU" smtClean="0"/>
              <a:t>ЦОКО ТПУ 2018</a:t>
            </a: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BFB02C3-75FF-4A71-A2A7-F37EFB276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4933-DE6F-460B-B840-B323366955E2}" type="datetime1">
              <a:rPr lang="ru-RU" smtClean="0"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ЦОКО ТПУ 2018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02C3-75FF-4A71-A2A7-F37EFB276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4CF3-96BB-42D5-A80E-8969E02575CB}" type="datetime1">
              <a:rPr lang="ru-RU" smtClean="0"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ЦОКО ТПУ 2018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02C3-75FF-4A71-A2A7-F37EFB276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2A59-80C2-415D-8000-668BCD62AD04}" type="datetime1">
              <a:rPr lang="ru-RU" smtClean="0"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ЦОКО ТПУ 2018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02C3-75FF-4A71-A2A7-F37EFB2768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09512-8C4E-4FF0-BA11-9AE4694286C4}" type="datetime1">
              <a:rPr lang="ru-RU" smtClean="0"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ЦОКО ТПУ 2018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02C3-75FF-4A71-A2A7-F37EFB2768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1379A-2CE9-4B6E-AED4-2E9855F739DF}" type="datetime1">
              <a:rPr lang="ru-RU" smtClean="0"/>
              <a:t>27.02.2025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ЦОКО ТПУ 2018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02C3-75FF-4A71-A2A7-F37EFB2768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85D5D-1B4B-4B9D-9E32-2FFF59F1EE09}" type="datetime1">
              <a:rPr lang="ru-RU" smtClean="0"/>
              <a:t>27.02.2025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ЦОКО ТПУ 2018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02C3-75FF-4A71-A2A7-F37EFB276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7BDCF-1BCE-4832-8788-2442E1B8E5B0}" type="datetime1">
              <a:rPr lang="ru-RU" smtClean="0"/>
              <a:t>27.02.2025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ЦОКО ТПУ 2018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02C3-75FF-4A71-A2A7-F37EFB2768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91B4D-B78D-4E2D-8D93-D84A9E82238C}" type="datetime1">
              <a:rPr lang="ru-RU" smtClean="0"/>
              <a:t>27.02.2025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ЦОКО ТПУ 2018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02C3-75FF-4A71-A2A7-F37EFB276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3AEBF4E3-4B43-4CF7-B00D-5E2FE8A19111}" type="datetime1">
              <a:rPr lang="ru-RU" smtClean="0"/>
              <a:t>27.02.2025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ЦОКО ТПУ 2018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02C3-75FF-4A71-A2A7-F37EFB276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51C7775-BD12-4C6D-B662-79735B7A34F8}" type="datetime1">
              <a:rPr lang="ru-RU" smtClean="0"/>
              <a:t>27.02.2025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ЦОКО ТПУ 2018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BFB02C3-75FF-4A71-A2A7-F37EFB2768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4652AF0-B791-4F9B-A5CE-60D52EDD8AB3}" type="datetime1">
              <a:rPr lang="ru-RU" smtClean="0"/>
              <a:t>27.02.2025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ЦОКО ТПУ 2018</a:t>
            </a: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BFB02C3-75FF-4A71-A2A7-F37EFB276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exam.tpu.ru/event/vhodnoe-testirovanie-dlja-dopuska-k-sdache-sertifikacionnogo-jekzamena-po-inostrannomu-jazyku-dlja-sotrudnikov-i-studentov-tpu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exam.tpu.ru/event/sertifikacionnyj-jekzamen-po-inostrannym-jazykam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kulinform@tpu.ru" TargetMode="External"/><Relationship Id="rId2" Type="http://schemas.openxmlformats.org/officeDocument/2006/relationships/hyperlink" Target="mailto:okskabr@tpu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24744"/>
            <a:ext cx="8101042" cy="358922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Сертификационный экзамен </a:t>
            </a:r>
            <a:br>
              <a:rPr lang="ru-RU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по </a:t>
            </a:r>
            <a:r>
              <a:rPr lang="ru-RU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иностранному языку в ТПУ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10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 dirty="0"/>
            </a:p>
          </p:txBody>
        </p:sp>
        <p:grpSp>
          <p:nvGrpSpPr>
            <p:cNvPr id="11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2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 dirty="0"/>
              </a:p>
            </p:txBody>
          </p:sp>
          <p:sp>
            <p:nvSpPr>
              <p:cNvPr id="13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61938" y="980728"/>
            <a:ext cx="8774558" cy="5184576"/>
          </a:xfrm>
        </p:spPr>
        <p:txBody>
          <a:bodyPr>
            <a:normAutofit fontScale="77500" lnSpcReduction="20000"/>
          </a:bodyPr>
          <a:lstStyle/>
          <a:p>
            <a:pPr marL="109728" indent="0" algn="just">
              <a:buClr>
                <a:schemeClr val="accent2"/>
              </a:buClr>
              <a:buNone/>
            </a:pPr>
            <a:endParaRPr lang="ru-RU" sz="2800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marL="624078" indent="-514350" algn="just">
              <a:buClr>
                <a:schemeClr val="accent2"/>
              </a:buClr>
              <a:buFont typeface="+mj-lt"/>
              <a:buAutoNum type="arabicPeriod"/>
            </a:pPr>
            <a:r>
              <a:rPr lang="ru-RU" sz="1900" b="1" dirty="0" smtClean="0">
                <a:latin typeface="Bookman Old Style" panose="02050604050505020204" pitchFamily="18" charset="0"/>
                <a:cs typeface="Times New Roman" pitchFamily="18" charset="0"/>
              </a:rPr>
              <a:t>Записаться на тест </a:t>
            </a:r>
            <a:r>
              <a:rPr lang="ru-RU" sz="1900" dirty="0" smtClean="0">
                <a:latin typeface="Bookman Old Style" panose="02050604050505020204" pitchFamily="18" charset="0"/>
                <a:cs typeface="Times New Roman" pitchFamily="18" charset="0"/>
              </a:rPr>
              <a:t>Оценки готовности </a:t>
            </a:r>
            <a:r>
              <a:rPr lang="en-US" sz="1900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  <a:hlinkClick r:id="rId2"/>
              </a:rPr>
              <a:t>https://</a:t>
            </a:r>
            <a:r>
              <a:rPr lang="en-US" sz="1900" dirty="0" smtClean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  <a:hlinkClick r:id="rId2"/>
              </a:rPr>
              <a:t>exam.tpu.ru/event/vhodnoe-testirovanie-dlja-dopuska-k-sdache-sertifikacionnogo-jekzamena-po-inostrannomu-jazyku-dlja-sotrudnikov-i-studentov-tpu.html</a:t>
            </a:r>
            <a:r>
              <a:rPr lang="en-US" sz="1900" dirty="0" smtClean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  </a:t>
            </a:r>
            <a:r>
              <a:rPr lang="ru-RU" sz="1900" dirty="0" smtClean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вкладка </a:t>
            </a:r>
            <a:r>
              <a:rPr lang="en-US" sz="1900" dirty="0" smtClean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“</a:t>
            </a:r>
            <a:r>
              <a:rPr lang="ru-RU" sz="1900" dirty="0" smtClean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Расписание</a:t>
            </a:r>
            <a:r>
              <a:rPr lang="en-US" sz="1900" dirty="0" smtClean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”. </a:t>
            </a:r>
            <a:endParaRPr lang="en-US" sz="1900" dirty="0">
              <a:solidFill>
                <a:schemeClr val="bg2">
                  <a:lumMod val="50000"/>
                </a:schemeClr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pPr marL="624078" indent="-514350" algn="just">
              <a:buClr>
                <a:schemeClr val="accent2"/>
              </a:buClr>
              <a:buFont typeface="+mj-lt"/>
              <a:buAutoNum type="arabicPeriod"/>
            </a:pPr>
            <a:endParaRPr lang="en-US" sz="1900" dirty="0" smtClean="0">
              <a:solidFill>
                <a:schemeClr val="bg2">
                  <a:lumMod val="50000"/>
                </a:schemeClr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pPr marL="109728" indent="0" algn="just">
              <a:buClr>
                <a:schemeClr val="accent2"/>
              </a:buClr>
              <a:buNone/>
            </a:pPr>
            <a:r>
              <a:rPr lang="ru-RU" sz="1900" dirty="0" smtClean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Ознакомиться с заданиями: см. </a:t>
            </a:r>
            <a:r>
              <a:rPr lang="en-US" sz="1900" dirty="0" smtClean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‘</a:t>
            </a:r>
            <a:r>
              <a:rPr lang="ru-RU" sz="1900" dirty="0" smtClean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Тестирование/анкетирование</a:t>
            </a:r>
            <a:r>
              <a:rPr lang="en-US" sz="1900" dirty="0" smtClean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’ </a:t>
            </a:r>
            <a:r>
              <a:rPr lang="ru-RU" sz="1900" dirty="0" smtClean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 -</a:t>
            </a:r>
            <a:r>
              <a:rPr lang="ru-RU" sz="1900" dirty="0" err="1" smtClean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Демо</a:t>
            </a:r>
            <a:r>
              <a:rPr lang="ru-RU" sz="1900" dirty="0" smtClean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 ( тест В)</a:t>
            </a:r>
          </a:p>
          <a:p>
            <a:pPr marL="624078" indent="-514350" algn="just">
              <a:buClr>
                <a:schemeClr val="accent2"/>
              </a:buClr>
              <a:buFont typeface="+mj-lt"/>
              <a:buAutoNum type="arabicPeriod"/>
            </a:pPr>
            <a:endParaRPr lang="ru-RU" sz="1900" dirty="0">
              <a:latin typeface="Bookman Old Style" panose="02050604050505020204" pitchFamily="18" charset="0"/>
              <a:cs typeface="Times New Roman" pitchFamily="18" charset="0"/>
            </a:endParaRPr>
          </a:p>
          <a:p>
            <a:pPr marL="624078" indent="-514350" algn="just">
              <a:buClr>
                <a:schemeClr val="accent2"/>
              </a:buClr>
              <a:buFont typeface="+mj-lt"/>
              <a:buAutoNum type="arabicPeriod"/>
            </a:pPr>
            <a:r>
              <a:rPr lang="ru-RU" sz="1900" b="1" dirty="0" smtClean="0">
                <a:latin typeface="Bookman Old Style" panose="02050604050505020204" pitchFamily="18" charset="0"/>
                <a:cs typeface="Times New Roman" pitchFamily="18" charset="0"/>
              </a:rPr>
              <a:t>Пройти тест оценки готовности </a:t>
            </a:r>
            <a:r>
              <a:rPr lang="ru-RU" sz="1900" dirty="0" smtClean="0">
                <a:latin typeface="Bookman Old Style" panose="02050604050505020204" pitchFamily="18" charset="0"/>
                <a:cs typeface="Times New Roman" pitchFamily="18" charset="0"/>
              </a:rPr>
              <a:t>получить </a:t>
            </a:r>
            <a:r>
              <a:rPr lang="ru-RU" sz="1900" dirty="0">
                <a:latin typeface="Bookman Old Style" panose="02050604050505020204" pitchFamily="18" charset="0"/>
                <a:cs typeface="Times New Roman" pitchFamily="18" charset="0"/>
              </a:rPr>
              <a:t>результат «Выше А2</a:t>
            </a:r>
            <a:r>
              <a:rPr lang="ru-RU" sz="1900" dirty="0" smtClean="0">
                <a:latin typeface="Bookman Old Style" panose="02050604050505020204" pitchFamily="18" charset="0"/>
                <a:cs typeface="Times New Roman" pitchFamily="18" charset="0"/>
              </a:rPr>
              <a:t>» </a:t>
            </a:r>
          </a:p>
          <a:p>
            <a:pPr marL="624078" indent="-514350" algn="just">
              <a:buClr>
                <a:schemeClr val="accent2"/>
              </a:buClr>
              <a:buFont typeface="+mj-lt"/>
              <a:buAutoNum type="arabicPeriod"/>
            </a:pPr>
            <a:endParaRPr lang="ru-RU" sz="1100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>
              <a:buClr>
                <a:schemeClr val="accent2"/>
              </a:buClr>
            </a:pPr>
            <a:r>
              <a:rPr lang="ru-RU" sz="2100" i="1" dirty="0" smtClean="0">
                <a:latin typeface="Bookman Old Style" panose="02050604050505020204" pitchFamily="18" charset="0"/>
                <a:cs typeface="Times New Roman" pitchFamily="18" charset="0"/>
              </a:rPr>
              <a:t>Проводится </a:t>
            </a:r>
            <a:r>
              <a:rPr lang="ru-RU" sz="2100" i="1" dirty="0" smtClean="0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ОНЛАЙН</a:t>
            </a:r>
          </a:p>
          <a:p>
            <a:pPr>
              <a:buClr>
                <a:schemeClr val="accent2"/>
              </a:buClr>
            </a:pPr>
            <a:r>
              <a:rPr lang="ru-RU" sz="2100" i="1" dirty="0" smtClean="0">
                <a:latin typeface="Bookman Old Style" panose="02050604050505020204" pitchFamily="18" charset="0"/>
                <a:cs typeface="Times New Roman" pitchFamily="18" charset="0"/>
              </a:rPr>
              <a:t>Результаты сразу.</a:t>
            </a:r>
            <a:endParaRPr lang="ru-RU" sz="2100" i="1" dirty="0">
              <a:latin typeface="Bookman Old Style" panose="02050604050505020204" pitchFamily="18" charset="0"/>
              <a:cs typeface="Times New Roman" pitchFamily="18" charset="0"/>
            </a:endParaRPr>
          </a:p>
          <a:p>
            <a:pPr>
              <a:buClr>
                <a:schemeClr val="accent2"/>
              </a:buClr>
            </a:pPr>
            <a:r>
              <a:rPr lang="ru-RU" sz="2100" i="1" dirty="0" smtClean="0">
                <a:latin typeface="Bookman Old Style" panose="02050604050505020204" pitchFamily="18" charset="0"/>
                <a:cs typeface="Times New Roman" pitchFamily="18" charset="0"/>
              </a:rPr>
              <a:t>Действителен </a:t>
            </a:r>
            <a:r>
              <a:rPr lang="ru-RU" sz="2100" i="1" dirty="0">
                <a:latin typeface="Bookman Old Style" panose="02050604050505020204" pitchFamily="18" charset="0"/>
                <a:cs typeface="Times New Roman" pitchFamily="18" charset="0"/>
              </a:rPr>
              <a:t>в течение </a:t>
            </a:r>
            <a:r>
              <a:rPr lang="ru-RU" sz="2100" b="1" i="1" dirty="0" smtClean="0">
                <a:latin typeface="Bookman Old Style" panose="02050604050505020204" pitchFamily="18" charset="0"/>
                <a:cs typeface="Times New Roman" pitchFamily="18" charset="0"/>
              </a:rPr>
              <a:t>1 календарного года</a:t>
            </a:r>
          </a:p>
          <a:p>
            <a:pPr>
              <a:buClr>
                <a:schemeClr val="accent2"/>
              </a:buClr>
            </a:pPr>
            <a:r>
              <a:rPr lang="ru-RU" sz="2100" i="1" dirty="0" smtClean="0">
                <a:latin typeface="Bookman Old Style" panose="02050604050505020204" pitchFamily="18" charset="0"/>
                <a:cs typeface="Times New Roman" pitchFamily="18" charset="0"/>
              </a:rPr>
              <a:t>Пройти можно </a:t>
            </a:r>
            <a:r>
              <a:rPr lang="ru-RU" sz="2100" b="1" i="1" dirty="0" smtClean="0">
                <a:latin typeface="Bookman Old Style" panose="02050604050505020204" pitchFamily="18" charset="0"/>
                <a:cs typeface="Times New Roman" pitchFamily="18" charset="0"/>
              </a:rPr>
              <a:t>неограниченное </a:t>
            </a:r>
            <a:r>
              <a:rPr lang="ru-RU" sz="2100" i="1" dirty="0" smtClean="0">
                <a:latin typeface="Bookman Old Style" panose="02050604050505020204" pitchFamily="18" charset="0"/>
                <a:cs typeface="Times New Roman" pitchFamily="18" charset="0"/>
              </a:rPr>
              <a:t>количество раз.</a:t>
            </a:r>
          </a:p>
          <a:p>
            <a:pPr marL="109728" indent="0">
              <a:buClr>
                <a:schemeClr val="accent2"/>
              </a:buClr>
              <a:buNone/>
            </a:pPr>
            <a:endParaRPr lang="ru-RU" sz="2100" i="1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marL="109728" indent="0" algn="just">
              <a:buClr>
                <a:schemeClr val="accent2"/>
              </a:buClr>
              <a:buNone/>
            </a:pPr>
            <a:r>
              <a:rPr lang="ru-RU" sz="2100" b="1" i="1" u="sng" dirty="0" smtClean="0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!!! Допуск автоматом, если </a:t>
            </a:r>
          </a:p>
          <a:p>
            <a:pPr algn="just">
              <a:buClr>
                <a:schemeClr val="accent2"/>
              </a:buClr>
            </a:pPr>
            <a:r>
              <a:rPr lang="ru-RU" sz="2100" i="1" dirty="0" smtClean="0">
                <a:latin typeface="Bookman Old Style" panose="02050604050505020204" pitchFamily="18" charset="0"/>
                <a:cs typeface="Times New Roman" pitchFamily="18" charset="0"/>
              </a:rPr>
              <a:t>результат прогресс теста</a:t>
            </a:r>
            <a:r>
              <a:rPr lang="en-US" sz="2100" i="1" dirty="0" smtClean="0"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2100" i="1" dirty="0" smtClean="0">
                <a:latin typeface="Bookman Old Style" panose="02050604050505020204" pitchFamily="18" charset="0"/>
                <a:cs typeface="Times New Roman" pitchFamily="18" charset="0"/>
              </a:rPr>
              <a:t>40</a:t>
            </a:r>
            <a:r>
              <a:rPr lang="en-US" sz="2100" i="1" dirty="0" smtClean="0"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2100" i="1" dirty="0" smtClean="0">
                <a:latin typeface="Bookman Old Style" panose="02050604050505020204" pitchFamily="18" charset="0"/>
                <a:cs typeface="Times New Roman" pitchFamily="18" charset="0"/>
              </a:rPr>
              <a:t>баллов </a:t>
            </a:r>
            <a:r>
              <a:rPr lang="ru-RU" sz="2100" i="1" dirty="0" smtClean="0">
                <a:latin typeface="Bookman Old Style" panose="02050604050505020204" pitchFamily="18" charset="0"/>
                <a:cs typeface="Times New Roman" pitchFamily="18" charset="0"/>
              </a:rPr>
              <a:t>+</a:t>
            </a:r>
          </a:p>
          <a:p>
            <a:pPr algn="just">
              <a:buClr>
                <a:schemeClr val="accent2"/>
              </a:buClr>
            </a:pPr>
            <a:r>
              <a:rPr lang="ru-RU" sz="2100" i="1" dirty="0" smtClean="0">
                <a:latin typeface="Bookman Old Style" panose="02050604050505020204" pitchFamily="18" charset="0"/>
                <a:cs typeface="Times New Roman" pitchFamily="18" charset="0"/>
              </a:rPr>
              <a:t>экзамен уже сдавался раннее </a:t>
            </a:r>
          </a:p>
          <a:p>
            <a:pPr algn="just">
              <a:buClr>
                <a:schemeClr val="accent2"/>
              </a:buClr>
            </a:pPr>
            <a:r>
              <a:rPr lang="ru-RU" sz="2100" i="1" dirty="0" smtClean="0">
                <a:latin typeface="Bookman Old Style" panose="02050604050505020204" pitchFamily="18" charset="0"/>
                <a:cs typeface="Times New Roman" pitchFamily="18" charset="0"/>
              </a:rPr>
              <a:t>есть международный сертификат ( уровень не ниже В1)</a:t>
            </a:r>
          </a:p>
          <a:p>
            <a:pPr marL="109728" indent="0">
              <a:buClr>
                <a:schemeClr val="accent2"/>
              </a:buClr>
              <a:buNone/>
            </a:pPr>
            <a:endParaRPr lang="ru-RU" sz="2100" i="1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marL="109728" indent="0" algn="r">
              <a:buNone/>
            </a:pPr>
            <a:r>
              <a:rPr lang="ru-RU" sz="2400" i="1" dirty="0" smtClean="0">
                <a:latin typeface="Bookman Old Style" panose="02050604050505020204" pitchFamily="18" charset="0"/>
                <a:cs typeface="Times New Roman" pitchFamily="18" charset="0"/>
              </a:rPr>
              <a:t>                      </a:t>
            </a:r>
            <a:r>
              <a:rPr lang="ru-RU" sz="1600" i="1" dirty="0" smtClean="0">
                <a:latin typeface="Bookman Old Style" panose="02050604050505020204" pitchFamily="18" charset="0"/>
                <a:cs typeface="Times New Roman" pitchFamily="18" charset="0"/>
              </a:rPr>
              <a:t>информация: </a:t>
            </a:r>
            <a:r>
              <a:rPr lang="en-US" sz="1600" b="1" i="1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http</a:t>
            </a:r>
            <a:r>
              <a:rPr lang="en-US" sz="1600" b="1" i="1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s</a:t>
            </a:r>
            <a:r>
              <a:rPr lang="en-US" sz="1600" b="1" i="1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://</a:t>
            </a:r>
            <a:r>
              <a:rPr lang="en-US" sz="1600" b="1" i="1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exam.tpu.ru</a:t>
            </a:r>
            <a:endParaRPr lang="ru-RU" sz="1600" b="1" i="1" dirty="0">
              <a:solidFill>
                <a:schemeClr val="accent2"/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pPr algn="just">
              <a:buFont typeface="Courier New" pitchFamily="49" charset="0"/>
              <a:buChar char="o"/>
            </a:pPr>
            <a:endParaRPr lang="ru-RU" sz="1600" b="1" dirty="0">
              <a:solidFill>
                <a:srgbClr val="FF0000"/>
              </a:solidFill>
            </a:endParaRPr>
          </a:p>
          <a:p>
            <a:pPr marL="109728" indent="0" algn="just">
              <a:buNone/>
            </a:pPr>
            <a:endParaRPr lang="ru-RU" sz="1600" dirty="0" smtClean="0"/>
          </a:p>
          <a:p>
            <a:pPr marL="109728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87275" y="74678"/>
            <a:ext cx="7272808" cy="1104396"/>
          </a:xfrm>
        </p:spPr>
        <p:txBody>
          <a:bodyPr>
            <a:noAutofit/>
          </a:bodyPr>
          <a:lstStyle/>
          <a:p>
            <a:pPr algn="ctr"/>
            <a:r>
              <a:rPr lang="ru-RU" sz="2400" u="sng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1. ДОПУСК</a:t>
            </a:r>
            <a:endParaRPr lang="ru-RU" sz="2400" u="sng" dirty="0">
              <a:solidFill>
                <a:schemeClr val="tx1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grpSp>
        <p:nvGrpSpPr>
          <p:cNvPr id="7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8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 dirty="0"/>
            </a:p>
          </p:txBody>
        </p:sp>
        <p:grpSp>
          <p:nvGrpSpPr>
            <p:cNvPr id="10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1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 dirty="0"/>
              </a:p>
            </p:txBody>
          </p:sp>
          <p:sp>
            <p:nvSpPr>
              <p:cNvPr id="12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3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804248" y="6407944"/>
            <a:ext cx="1584176" cy="365125"/>
          </a:xfrm>
        </p:spPr>
        <p:txBody>
          <a:bodyPr/>
          <a:lstStyle/>
          <a:p>
            <a:r>
              <a:rPr lang="ru-RU" i="1" dirty="0" smtClean="0">
                <a:latin typeface="Bookman Old Style" panose="02050604050505020204" pitchFamily="18" charset="0"/>
              </a:rPr>
              <a:t>ЦОКО ТПУ </a:t>
            </a:r>
            <a:r>
              <a:rPr lang="ru-RU" dirty="0" smtClean="0">
                <a:latin typeface="Bookman Old Style" panose="02050604050505020204" pitchFamily="18" charset="0"/>
              </a:rPr>
              <a:t>2025</a:t>
            </a:r>
            <a:endParaRPr lang="ru-R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28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61938" y="980728"/>
            <a:ext cx="8774558" cy="5184576"/>
          </a:xfrm>
        </p:spPr>
        <p:txBody>
          <a:bodyPr>
            <a:normAutofit/>
          </a:bodyPr>
          <a:lstStyle/>
          <a:p>
            <a:pPr marL="109728" indent="0" algn="just">
              <a:buClr>
                <a:schemeClr val="accent2"/>
              </a:buClr>
              <a:buNone/>
            </a:pPr>
            <a:r>
              <a:rPr lang="ru-RU" sz="1900" b="1" dirty="0" smtClean="0">
                <a:latin typeface="Bookman Old Style" panose="02050604050505020204" pitchFamily="18" charset="0"/>
                <a:cs typeface="Times New Roman" pitchFamily="18" charset="0"/>
              </a:rPr>
              <a:t>1</a:t>
            </a:r>
            <a:r>
              <a:rPr lang="ru-RU" sz="1900" b="1" dirty="0">
                <a:latin typeface="Bookman Old Style" panose="02050604050505020204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1900" b="1" dirty="0" smtClean="0">
                <a:latin typeface="Bookman Old Style" panose="02050604050505020204" pitchFamily="18" charset="0"/>
                <a:cs typeface="Times New Roman" pitchFamily="18" charset="0"/>
              </a:rPr>
              <a:t>Записаться на </a:t>
            </a:r>
            <a:r>
              <a:rPr lang="ru-RU" sz="1900" b="1" dirty="0" err="1" smtClean="0">
                <a:latin typeface="Bookman Old Style" panose="02050604050505020204" pitchFamily="18" charset="0"/>
                <a:cs typeface="Times New Roman" pitchFamily="18" charset="0"/>
              </a:rPr>
              <a:t>оргсобрание</a:t>
            </a:r>
            <a:r>
              <a:rPr lang="ru-RU" sz="1900" b="1" dirty="0" smtClean="0"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1900" b="1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= регистрация на экзамен </a:t>
            </a:r>
          </a:p>
          <a:p>
            <a:pPr marL="109728" indent="0" algn="just">
              <a:buClr>
                <a:schemeClr val="accent2"/>
              </a:buClr>
              <a:buNone/>
            </a:pPr>
            <a:endParaRPr lang="ru-RU" sz="1900" b="1" dirty="0" smtClean="0">
              <a:solidFill>
                <a:srgbClr val="FF0000"/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pPr marL="109728" indent="0" algn="just">
              <a:buClr>
                <a:schemeClr val="accent2"/>
              </a:buClr>
              <a:buNone/>
            </a:pPr>
            <a:endParaRPr lang="ru-RU" sz="1900" b="1" dirty="0">
              <a:solidFill>
                <a:srgbClr val="FF0000"/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pPr marL="109728" indent="0">
              <a:buClr>
                <a:schemeClr val="accent2"/>
              </a:buClr>
              <a:buNone/>
            </a:pPr>
            <a:r>
              <a:rPr lang="ru-RU" sz="1900" b="1" dirty="0" smtClean="0">
                <a:latin typeface="Bookman Old Style" panose="02050604050505020204" pitchFamily="18" charset="0"/>
                <a:cs typeface="Times New Roman" pitchFamily="18" charset="0"/>
              </a:rPr>
              <a:t>(Ближайшее- в понедельник, 3 марта) </a:t>
            </a:r>
            <a:r>
              <a:rPr lang="en-US" sz="1900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  <a:hlinkClick r:id="rId2"/>
              </a:rPr>
              <a:t>https://</a:t>
            </a:r>
            <a:r>
              <a:rPr lang="en-US" sz="1900" dirty="0" smtClean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  <a:hlinkClick r:id="rId2"/>
              </a:rPr>
              <a:t>exam.tpu.ru/event/sertifikacionnyj-jekzamen-po-inostrannym-jazykam.html</a:t>
            </a:r>
            <a:r>
              <a:rPr lang="ru-RU" sz="1900" dirty="0" smtClean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 вкладка </a:t>
            </a:r>
            <a:r>
              <a:rPr lang="en-US" sz="1900" dirty="0" smtClean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“</a:t>
            </a:r>
            <a:r>
              <a:rPr lang="ru-RU" sz="1900" dirty="0" smtClean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Расписание</a:t>
            </a:r>
            <a:r>
              <a:rPr lang="en-US" sz="1900" dirty="0" smtClean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”</a:t>
            </a:r>
            <a:endParaRPr lang="ru-RU" sz="1900" b="1" dirty="0" smtClean="0">
              <a:solidFill>
                <a:schemeClr val="bg2">
                  <a:lumMod val="50000"/>
                </a:schemeClr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pPr marL="624078" indent="-514350" algn="just">
              <a:buClr>
                <a:schemeClr val="accent2"/>
              </a:buClr>
              <a:buFont typeface="+mj-lt"/>
              <a:buAutoNum type="arabicPeriod"/>
            </a:pPr>
            <a:endParaRPr lang="ru-RU" sz="1900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marL="109728" indent="0" algn="just">
              <a:buClr>
                <a:schemeClr val="accent2"/>
              </a:buClr>
              <a:buNone/>
            </a:pPr>
            <a:endParaRPr lang="ru-RU" sz="1900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marL="109728" indent="0" algn="just">
              <a:buClr>
                <a:schemeClr val="accent2"/>
              </a:buClr>
              <a:buNone/>
            </a:pPr>
            <a:r>
              <a:rPr lang="ru-RU" sz="1900" b="1" dirty="0" smtClean="0">
                <a:latin typeface="Bookman Old Style" panose="02050604050505020204" pitchFamily="18" charset="0"/>
                <a:cs typeface="Times New Roman" pitchFamily="18" charset="0"/>
              </a:rPr>
              <a:t>2. Прийти на </a:t>
            </a:r>
            <a:r>
              <a:rPr lang="ru-RU" sz="1900" b="1" dirty="0" err="1" smtClean="0">
                <a:latin typeface="Bookman Old Style" panose="02050604050505020204" pitchFamily="18" charset="0"/>
                <a:cs typeface="Times New Roman" pitchFamily="18" charset="0"/>
              </a:rPr>
              <a:t>оргсобрание</a:t>
            </a:r>
            <a:r>
              <a:rPr lang="ru-RU" sz="1900" b="1" dirty="0" smtClean="0">
                <a:latin typeface="Bookman Old Style" panose="02050604050505020204" pitchFamily="18" charset="0"/>
                <a:cs typeface="Times New Roman" pitchFamily="18" charset="0"/>
              </a:rPr>
              <a:t>  (понедельник 03 марта, 16.30 в ГК, 209 ауд.) </a:t>
            </a:r>
          </a:p>
          <a:p>
            <a:pPr marL="624078" indent="-514350" algn="just">
              <a:buClr>
                <a:schemeClr val="accent2"/>
              </a:buClr>
              <a:buFont typeface="+mj-lt"/>
              <a:buAutoNum type="arabicPeriod"/>
            </a:pPr>
            <a:endParaRPr lang="ru-RU" sz="1100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marL="109728" indent="0">
              <a:buClr>
                <a:schemeClr val="accent2"/>
              </a:buClr>
              <a:buNone/>
            </a:pPr>
            <a:endParaRPr lang="ru-RU" sz="2100" i="1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marL="109728" indent="0" algn="r">
              <a:buNone/>
            </a:pPr>
            <a:r>
              <a:rPr lang="ru-RU" sz="2400" i="1" dirty="0" smtClean="0">
                <a:latin typeface="Bookman Old Style" panose="02050604050505020204" pitchFamily="18" charset="0"/>
                <a:cs typeface="Times New Roman" pitchFamily="18" charset="0"/>
              </a:rPr>
              <a:t>                      </a:t>
            </a:r>
            <a:r>
              <a:rPr lang="ru-RU" sz="1600" i="1" dirty="0" smtClean="0">
                <a:latin typeface="Bookman Old Style" panose="02050604050505020204" pitchFamily="18" charset="0"/>
                <a:cs typeface="Times New Roman" pitchFamily="18" charset="0"/>
              </a:rPr>
              <a:t>информация: </a:t>
            </a:r>
            <a:r>
              <a:rPr lang="en-US" sz="1600" b="1" i="1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http</a:t>
            </a:r>
            <a:r>
              <a:rPr lang="en-US" sz="1600" b="1" i="1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s</a:t>
            </a:r>
            <a:r>
              <a:rPr lang="en-US" sz="1600" b="1" i="1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://</a:t>
            </a:r>
            <a:r>
              <a:rPr lang="en-US" sz="1600" b="1" i="1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exam.tpu.ru</a:t>
            </a:r>
            <a:endParaRPr lang="ru-RU" sz="1600" b="1" i="1" dirty="0">
              <a:solidFill>
                <a:schemeClr val="accent2"/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pPr algn="just">
              <a:buFont typeface="Courier New" pitchFamily="49" charset="0"/>
              <a:buChar char="o"/>
            </a:pPr>
            <a:endParaRPr lang="ru-RU" sz="1600" b="1" dirty="0">
              <a:solidFill>
                <a:srgbClr val="FF0000"/>
              </a:solidFill>
            </a:endParaRPr>
          </a:p>
          <a:p>
            <a:pPr marL="109728" indent="0" algn="just">
              <a:buNone/>
            </a:pPr>
            <a:endParaRPr lang="ru-RU" sz="1600" dirty="0" smtClean="0"/>
          </a:p>
          <a:p>
            <a:pPr marL="109728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87275" y="74678"/>
            <a:ext cx="7272808" cy="1104396"/>
          </a:xfrm>
        </p:spPr>
        <p:txBody>
          <a:bodyPr>
            <a:noAutofit/>
          </a:bodyPr>
          <a:lstStyle/>
          <a:p>
            <a:pPr algn="ctr"/>
            <a:r>
              <a:rPr lang="ru-RU" sz="2400" u="sng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2. ОРГСОБРАНИЕ</a:t>
            </a:r>
            <a:endParaRPr lang="ru-RU" sz="2400" u="sng" dirty="0">
              <a:solidFill>
                <a:schemeClr val="tx1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grpSp>
        <p:nvGrpSpPr>
          <p:cNvPr id="7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8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 dirty="0"/>
            </a:p>
          </p:txBody>
        </p:sp>
        <p:grpSp>
          <p:nvGrpSpPr>
            <p:cNvPr id="10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1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 dirty="0"/>
              </a:p>
            </p:txBody>
          </p:sp>
          <p:sp>
            <p:nvSpPr>
              <p:cNvPr id="12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3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804248" y="6407944"/>
            <a:ext cx="1584176" cy="365125"/>
          </a:xfrm>
        </p:spPr>
        <p:txBody>
          <a:bodyPr/>
          <a:lstStyle/>
          <a:p>
            <a:r>
              <a:rPr lang="ru-RU" i="1" dirty="0" smtClean="0">
                <a:latin typeface="Bookman Old Style" panose="02050604050505020204" pitchFamily="18" charset="0"/>
              </a:rPr>
              <a:t>ЦОКО ТПУ </a:t>
            </a:r>
            <a:r>
              <a:rPr lang="ru-RU" dirty="0" smtClean="0">
                <a:latin typeface="Bookman Old Style" panose="02050604050505020204" pitchFamily="18" charset="0"/>
              </a:rPr>
              <a:t>2025</a:t>
            </a:r>
            <a:endParaRPr lang="ru-R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53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61938" y="980728"/>
            <a:ext cx="8774558" cy="5184576"/>
          </a:xfrm>
        </p:spPr>
        <p:txBody>
          <a:bodyPr>
            <a:normAutofit/>
          </a:bodyPr>
          <a:lstStyle/>
          <a:p>
            <a:pPr marL="109728" indent="0" algn="just">
              <a:buClr>
                <a:schemeClr val="accent2"/>
              </a:buClr>
              <a:buNone/>
            </a:pPr>
            <a:r>
              <a:rPr lang="ru-RU" sz="1900" b="1" dirty="0"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endParaRPr lang="ru-RU" sz="1100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marL="109728" indent="0" algn="ctr">
              <a:buNone/>
            </a:pPr>
            <a:r>
              <a:rPr lang="ru-RU" sz="2400" b="1" i="1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На сайте </a:t>
            </a:r>
            <a:r>
              <a:rPr lang="en-US" sz="2400" b="1" i="1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https://</a:t>
            </a:r>
            <a:r>
              <a:rPr lang="en-US" sz="2400" b="1" i="1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exam.tpu.ru</a:t>
            </a:r>
            <a:endParaRPr lang="ru-RU" sz="2400" b="1" i="1" dirty="0">
              <a:solidFill>
                <a:schemeClr val="accent2"/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pPr marL="109728" indent="0" algn="ctr">
              <a:buNone/>
            </a:pPr>
            <a:endParaRPr lang="ru-RU" sz="1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Записаться на экзамен</a:t>
            </a:r>
            <a:r>
              <a:rPr lang="ru-RU" dirty="0" smtClean="0"/>
              <a:t>: </a:t>
            </a:r>
            <a:r>
              <a:rPr lang="ru-RU" dirty="0"/>
              <a:t>вкладка </a:t>
            </a:r>
            <a:r>
              <a:rPr lang="en-US" dirty="0" smtClean="0"/>
              <a:t>“</a:t>
            </a:r>
            <a:r>
              <a:rPr lang="ru-RU" dirty="0" smtClean="0"/>
              <a:t>Расписание</a:t>
            </a:r>
            <a:r>
              <a:rPr lang="en-US" dirty="0" smtClean="0"/>
              <a:t>”</a:t>
            </a: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Выполнить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демо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-версию</a:t>
            </a:r>
            <a:r>
              <a:rPr lang="ru-RU" dirty="0" smtClean="0"/>
              <a:t>: вкладка </a:t>
            </a:r>
            <a:r>
              <a:rPr lang="en-US" dirty="0" smtClean="0"/>
              <a:t>“</a:t>
            </a:r>
            <a:r>
              <a:rPr lang="ru-RU" dirty="0" smtClean="0"/>
              <a:t>Тестирование</a:t>
            </a:r>
            <a:r>
              <a:rPr lang="en-US" dirty="0" smtClean="0"/>
              <a:t>/</a:t>
            </a:r>
            <a:r>
              <a:rPr lang="ru-RU" dirty="0" smtClean="0"/>
              <a:t>анкетирование</a:t>
            </a:r>
            <a:r>
              <a:rPr lang="en-US" dirty="0" smtClean="0"/>
              <a:t>”</a:t>
            </a: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Ознакомиться с критериями оценивания, посмотреть образцы заданий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по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Говорению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Письму и др. документы </a:t>
            </a:r>
            <a:r>
              <a:rPr lang="ru-RU" dirty="0" smtClean="0"/>
              <a:t>: вкладка </a:t>
            </a:r>
            <a:r>
              <a:rPr lang="en-US" dirty="0" smtClean="0"/>
              <a:t>“</a:t>
            </a:r>
            <a:r>
              <a:rPr lang="ru-RU" dirty="0" smtClean="0"/>
              <a:t>Файлы</a:t>
            </a:r>
            <a:r>
              <a:rPr lang="en-US" dirty="0" smtClean="0"/>
              <a:t>”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87275" y="74678"/>
            <a:ext cx="7272808" cy="1104396"/>
          </a:xfrm>
        </p:spPr>
        <p:txBody>
          <a:bodyPr>
            <a:noAutofit/>
          </a:bodyPr>
          <a:lstStyle/>
          <a:p>
            <a:pPr algn="ctr"/>
            <a:r>
              <a:rPr lang="ru-RU" sz="2400" u="sng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3. ИНФОРМАЦИЯ ОБ ЭКЗАМЕНЕ</a:t>
            </a:r>
            <a:endParaRPr lang="ru-RU" sz="2400" u="sng" dirty="0">
              <a:solidFill>
                <a:schemeClr val="tx1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grpSp>
        <p:nvGrpSpPr>
          <p:cNvPr id="7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8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 dirty="0"/>
            </a:p>
          </p:txBody>
        </p:sp>
        <p:grpSp>
          <p:nvGrpSpPr>
            <p:cNvPr id="10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1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 dirty="0"/>
              </a:p>
            </p:txBody>
          </p:sp>
          <p:sp>
            <p:nvSpPr>
              <p:cNvPr id="12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3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804248" y="6407944"/>
            <a:ext cx="1584176" cy="365125"/>
          </a:xfrm>
        </p:spPr>
        <p:txBody>
          <a:bodyPr/>
          <a:lstStyle/>
          <a:p>
            <a:r>
              <a:rPr lang="ru-RU" i="1" dirty="0" smtClean="0">
                <a:latin typeface="Bookman Old Style" panose="02050604050505020204" pitchFamily="18" charset="0"/>
              </a:rPr>
              <a:t>ЦОКО ТПУ </a:t>
            </a:r>
            <a:r>
              <a:rPr lang="ru-RU" dirty="0" smtClean="0">
                <a:latin typeface="Bookman Old Style" panose="02050604050505020204" pitchFamily="18" charset="0"/>
              </a:rPr>
              <a:t>2025</a:t>
            </a:r>
            <a:endParaRPr lang="ru-R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57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268760"/>
            <a:ext cx="8429684" cy="5139184"/>
          </a:xfrm>
        </p:spPr>
        <p:txBody>
          <a:bodyPr>
            <a:normAutofit/>
          </a:bodyPr>
          <a:lstStyle/>
          <a:p>
            <a:pPr algn="just"/>
            <a:endParaRPr lang="ru-RU" sz="5100" i="1" dirty="0" smtClean="0"/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400" b="1" i="1" dirty="0" smtClean="0">
                <a:latin typeface="Bookman Old Style" panose="02050604050505020204" pitchFamily="18" charset="0"/>
                <a:cs typeface="Times New Roman" pitchFamily="18" charset="0"/>
              </a:rPr>
              <a:t>Высылается Лист результатов через </a:t>
            </a:r>
            <a:r>
              <a:rPr lang="ru-RU" sz="2400" b="1" i="1" dirty="0"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Bookman Old Style" panose="02050604050505020204" pitchFamily="18" charset="0"/>
                <a:cs typeface="Times New Roman" pitchFamily="18" charset="0"/>
              </a:rPr>
              <a:t>          </a:t>
            </a:r>
            <a:r>
              <a:rPr lang="ru-RU" sz="2400" b="1" i="1" dirty="0" smtClean="0">
                <a:latin typeface="Bookman Old Style" panose="02050604050505020204" pitchFamily="18" charset="0"/>
                <a:cs typeface="Times New Roman" pitchFamily="18" charset="0"/>
              </a:rPr>
              <a:t>3 </a:t>
            </a:r>
            <a:r>
              <a:rPr lang="ru-RU" sz="2400" b="1" i="1" dirty="0" smtClean="0">
                <a:latin typeface="Bookman Old Style" panose="02050604050505020204" pitchFamily="18" charset="0"/>
                <a:cs typeface="Times New Roman" pitchFamily="18" charset="0"/>
              </a:rPr>
              <a:t>недели после экзамена (</a:t>
            </a:r>
            <a:r>
              <a:rPr lang="ru-RU" sz="2400" b="1" i="1" u="sng" dirty="0">
                <a:latin typeface="Bookman Old Style" panose="02050604050505020204" pitchFamily="18" charset="0"/>
                <a:cs typeface="Times New Roman" pitchFamily="18" charset="0"/>
              </a:rPr>
              <a:t>НЕ является </a:t>
            </a:r>
            <a:r>
              <a:rPr lang="ru-RU" sz="2400" b="1" i="1" u="sng" dirty="0" smtClean="0">
                <a:latin typeface="Bookman Old Style" panose="02050604050505020204" pitchFamily="18" charset="0"/>
                <a:cs typeface="Times New Roman" pitchFamily="18" charset="0"/>
              </a:rPr>
              <a:t>сертификатом)</a:t>
            </a:r>
            <a:endParaRPr lang="ru-RU" sz="2400" b="1" i="1" u="sng" dirty="0">
              <a:latin typeface="Bookman Old Style" panose="02050604050505020204" pitchFamily="18" charset="0"/>
              <a:cs typeface="Times New Roman" pitchFamily="18" charset="0"/>
            </a:endParaRP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ru-RU" sz="2400" b="1" i="1" dirty="0">
              <a:latin typeface="Bookman Old Style" panose="02050604050505020204" pitchFamily="18" charset="0"/>
              <a:cs typeface="Times New Roman" pitchFamily="18" charset="0"/>
            </a:endParaRP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400" b="1" i="1" dirty="0" smtClean="0">
                <a:latin typeface="Bookman Old Style" panose="02050604050505020204" pitchFamily="18" charset="0"/>
                <a:cs typeface="Times New Roman" pitchFamily="18" charset="0"/>
              </a:rPr>
              <a:t>Результаты заносятся в Базу  данных ТПУ</a:t>
            </a: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ru-RU" sz="2400" b="1" i="1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400" b="1" dirty="0" smtClean="0">
                <a:latin typeface="Bookman Old Style" panose="02050604050505020204" pitchFamily="18" charset="0"/>
                <a:cs typeface="Times New Roman" pitchFamily="18" charset="0"/>
              </a:rPr>
              <a:t>Получение сертификата – не раннее, чем через месяц после экзамена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18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/>
          <a:lstStyle/>
          <a:p>
            <a:pPr algn="ctr"/>
            <a:r>
              <a:rPr lang="ru-RU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4. Результаты:</a:t>
            </a:r>
            <a:endParaRPr lang="ru-RU" u="sng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10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/>
            </a:p>
          </p:txBody>
        </p:sp>
        <p:grpSp>
          <p:nvGrpSpPr>
            <p:cNvPr id="11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2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/>
              </a:p>
            </p:txBody>
          </p:sp>
          <p:sp>
            <p:nvSpPr>
              <p:cNvPr id="13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3720320" cy="365125"/>
          </a:xfrm>
        </p:spPr>
        <p:txBody>
          <a:bodyPr/>
          <a:lstStyle/>
          <a:p>
            <a:r>
              <a:rPr lang="ru-RU" dirty="0" smtClean="0">
                <a:latin typeface="Bookman Old Style" panose="02050604050505020204" pitchFamily="18" charset="0"/>
              </a:rPr>
              <a:t>ЦОКО ТПУ </a:t>
            </a:r>
            <a:r>
              <a:rPr lang="ru-RU" dirty="0" smtClean="0">
                <a:latin typeface="Bookman Old Style" panose="02050604050505020204" pitchFamily="18" charset="0"/>
              </a:rPr>
              <a:t>2025</a:t>
            </a:r>
            <a:endParaRPr lang="ru-R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7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3137958"/>
              </p:ext>
            </p:extLst>
          </p:nvPr>
        </p:nvGraphicFramePr>
        <p:xfrm>
          <a:off x="179514" y="1340768"/>
          <a:ext cx="8964487" cy="5886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7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667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667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6675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6675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9093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33975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5353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РАЗДЕЛЫ</a:t>
                      </a:r>
                      <a:endParaRPr lang="ru-RU" sz="24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Сумм</a:t>
                      </a:r>
                      <a:r>
                        <a:rPr lang="ru-RU" sz="2400" b="1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  <a:r>
                        <a:rPr lang="ru-RU" sz="2400" b="1" dirty="0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балл</a:t>
                      </a:r>
                      <a:endParaRPr lang="ru-RU" sz="2400" b="1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2200" b="1" dirty="0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Уровни/ сертификаты</a:t>
                      </a:r>
                      <a:endParaRPr lang="ru-RU" sz="22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73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1 </a:t>
                      </a:r>
                      <a:r>
                        <a:rPr lang="ru-RU" sz="2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Чтение</a:t>
                      </a:r>
                      <a:endParaRPr lang="en-US" sz="18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r>
                        <a:rPr lang="en-US" sz="2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</a:t>
                      </a:r>
                      <a:r>
                        <a:rPr lang="ru-RU" sz="2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</a:t>
                      </a:r>
                      <a:r>
                        <a:rPr lang="en-US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UOE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Письмо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 </a:t>
                      </a:r>
                      <a:r>
                        <a:rPr lang="ru-RU" sz="12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Аудирование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Говорение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5716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≥45%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 45%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≥60%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≥60%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≥60%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≥80%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С1 (ТПУ</a:t>
                      </a:r>
                      <a:r>
                        <a:rPr lang="en-US" sz="2200" b="1" dirty="0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 III</a:t>
                      </a:r>
                      <a:r>
                        <a:rPr lang="ru-RU" sz="2200" b="1" dirty="0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ru-RU" sz="22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9869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≥70%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В2</a:t>
                      </a:r>
                      <a:r>
                        <a:rPr lang="en-US" sz="2200" b="1" dirty="0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.2</a:t>
                      </a:r>
                      <a:r>
                        <a:rPr lang="ru-RU" sz="2200" b="1" dirty="0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(ТПУ</a:t>
                      </a:r>
                      <a:r>
                        <a:rPr kumimoji="0" lang="en-US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 II</a:t>
                      </a:r>
                      <a:r>
                        <a:rPr kumimoji="0" lang="ru-RU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ru-RU" sz="22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9869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≥60%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В2</a:t>
                      </a:r>
                      <a:r>
                        <a:rPr lang="en-US" sz="2200" b="1" dirty="0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.1</a:t>
                      </a:r>
                      <a:r>
                        <a:rPr lang="ru-RU" sz="2200" b="1" dirty="0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(ТПУ</a:t>
                      </a:r>
                      <a:r>
                        <a:rPr kumimoji="0" lang="en-US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 I</a:t>
                      </a:r>
                      <a:r>
                        <a:rPr kumimoji="0" lang="ru-RU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ru-RU" sz="22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069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≥30%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≥30%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≥30%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≥30%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≥30%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≥45%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В1</a:t>
                      </a:r>
                      <a:endParaRPr lang="ru-RU" sz="22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94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&lt;</a:t>
                      </a:r>
                      <a:r>
                        <a:rPr lang="ru-RU" sz="2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86416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u="sng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СООТВЕТСТВИЕ уровням/сертификатам</a:t>
            </a:r>
            <a:endParaRPr lang="ru-RU" sz="3200" u="sng" dirty="0">
              <a:solidFill>
                <a:schemeClr val="accent2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10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/>
            </a:p>
          </p:txBody>
        </p:sp>
        <p:grpSp>
          <p:nvGrpSpPr>
            <p:cNvPr id="11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2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/>
              </a:p>
            </p:txBody>
          </p:sp>
          <p:sp>
            <p:nvSpPr>
              <p:cNvPr id="13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008352" cy="365125"/>
          </a:xfrm>
        </p:spPr>
        <p:txBody>
          <a:bodyPr/>
          <a:lstStyle/>
          <a:p>
            <a:endParaRPr lang="ru-R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4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480550"/>
              </p:ext>
            </p:extLst>
          </p:nvPr>
        </p:nvGraphicFramePr>
        <p:xfrm>
          <a:off x="179514" y="2357710"/>
          <a:ext cx="8467757" cy="2799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71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771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771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7716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7716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58191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42745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РАЗДЕЛЫ</a:t>
                      </a:r>
                      <a:endParaRPr lang="ru-RU" sz="24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пересдача</a:t>
                      </a:r>
                      <a:r>
                        <a:rPr lang="ru-RU" sz="2200" b="1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58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37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≥45%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 45%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&lt;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≥60%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≥60%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Нужно пересдать раздел 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68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≥30%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≥30%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≥30%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&lt;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≥30%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Нужно пересдать раздел 4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903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≥30%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&lt;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30%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≥30%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&lt;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≥30%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Нужно пересдать весь экзамен полностью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63688" y="0"/>
            <a:ext cx="6883584" cy="20608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u="sng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ВНИМАНИЕ! В течение учебного года можно пересдать ОДИН раздел экзамена, если все остальные разделы выполнены удовлетворительно, например   </a:t>
            </a:r>
            <a:endParaRPr lang="ru-RU" sz="3200" u="sng" dirty="0">
              <a:solidFill>
                <a:schemeClr val="accent2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10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/>
            </a:p>
          </p:txBody>
        </p:sp>
        <p:grpSp>
          <p:nvGrpSpPr>
            <p:cNvPr id="11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2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/>
              </a:p>
            </p:txBody>
          </p:sp>
          <p:sp>
            <p:nvSpPr>
              <p:cNvPr id="13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17</a:t>
            </a:r>
            <a:endParaRPr lang="ru-RU" dirty="0"/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008352" cy="365125"/>
          </a:xfrm>
        </p:spPr>
        <p:txBody>
          <a:bodyPr/>
          <a:lstStyle/>
          <a:p>
            <a:r>
              <a:rPr lang="ru-RU" dirty="0" smtClean="0">
                <a:latin typeface="Bookman Old Style" panose="02050604050505020204" pitchFamily="18" charset="0"/>
              </a:rPr>
              <a:t>ЦОКО ТПУ </a:t>
            </a:r>
            <a:r>
              <a:rPr lang="ru-RU" dirty="0" smtClean="0">
                <a:latin typeface="Bookman Old Style" panose="02050604050505020204" pitchFamily="18" charset="0"/>
              </a:rPr>
              <a:t>2025</a:t>
            </a:r>
            <a:endParaRPr lang="ru-R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3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85054" y="2141035"/>
            <a:ext cx="8229600" cy="4259269"/>
          </a:xfrm>
        </p:spPr>
        <p:txBody>
          <a:bodyPr>
            <a:normAutofit/>
          </a:bodyPr>
          <a:lstStyle/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Bookman Old Style" panose="02050604050505020204" pitchFamily="18" charset="0"/>
                <a:cs typeface="Times New Roman" pitchFamily="18" charset="0"/>
              </a:rPr>
              <a:t>В центре обеспечения качества образования ТПУ:</a:t>
            </a:r>
          </a:p>
          <a:p>
            <a:pPr algn="ctr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Bookman Old Style" panose="02050604050505020204" pitchFamily="18" charset="0"/>
                <a:cs typeface="Times New Roman" pitchFamily="18" charset="0"/>
              </a:rPr>
              <a:t>НТБ</a:t>
            </a:r>
            <a:r>
              <a:rPr lang="ru-RU" sz="2000" dirty="0" smtClean="0">
                <a:latin typeface="Bookman Old Style" panose="02050604050505020204" pitchFamily="18" charset="0"/>
                <a:cs typeface="Times New Roman" pitchFamily="18" charset="0"/>
              </a:rPr>
              <a:t> (Научно-техническая библиотека), </a:t>
            </a:r>
            <a:r>
              <a:rPr lang="ru-RU" sz="2000" b="1" dirty="0" smtClean="0">
                <a:latin typeface="Bookman Old Style" panose="02050604050505020204" pitchFamily="18" charset="0"/>
                <a:cs typeface="Times New Roman" pitchFamily="18" charset="0"/>
              </a:rPr>
              <a:t>к.211</a:t>
            </a:r>
          </a:p>
          <a:p>
            <a:pPr marL="109728" indent="0" algn="ctr">
              <a:buClr>
                <a:schemeClr val="accent2"/>
              </a:buClr>
              <a:buNone/>
            </a:pPr>
            <a:r>
              <a:rPr lang="ru-RU" sz="2000" b="1" dirty="0" smtClean="0">
                <a:latin typeface="Bookman Old Style" panose="02050604050505020204" pitchFamily="18" charset="0"/>
                <a:cs typeface="Times New Roman" pitchFamily="18" charset="0"/>
              </a:rPr>
              <a:t>Телефон</a:t>
            </a:r>
            <a:r>
              <a:rPr lang="ru-RU" sz="2000" dirty="0" smtClean="0">
                <a:latin typeface="Bookman Old Style" panose="02050604050505020204" pitchFamily="18" charset="0"/>
                <a:cs typeface="Times New Roman" pitchFamily="18" charset="0"/>
              </a:rPr>
              <a:t>: </a:t>
            </a:r>
            <a:r>
              <a:rPr lang="ru-RU" sz="2000" b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itchFamily="18" charset="0"/>
              </a:rPr>
              <a:t>706 343</a:t>
            </a:r>
          </a:p>
          <a:p>
            <a:pPr marL="109728" indent="0" algn="ctr">
              <a:buClr>
                <a:schemeClr val="accent2"/>
              </a:buClr>
              <a:buNone/>
            </a:pPr>
            <a:endParaRPr lang="ru-RU" sz="2000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Bookman Old Style" panose="02050604050505020204" pitchFamily="18" charset="0"/>
                <a:cs typeface="Times New Roman" pitchFamily="18" charset="0"/>
              </a:rPr>
              <a:t>Email:</a:t>
            </a:r>
            <a:r>
              <a:rPr lang="ru-RU" sz="2000" dirty="0" smtClean="0"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Bookman Old Style" panose="02050604050505020204" pitchFamily="18" charset="0"/>
                <a:cs typeface="Times New Roman" pitchFamily="18" charset="0"/>
                <a:hlinkClick r:id="rId2"/>
              </a:rPr>
              <a:t>okskabr@tpu.ru</a:t>
            </a:r>
            <a:r>
              <a:rPr lang="en-US" sz="2000" dirty="0" smtClean="0">
                <a:latin typeface="Bookman Old Style" panose="02050604050505020204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Bookman Old Style" panose="02050604050505020204" pitchFamily="18" charset="0"/>
                <a:cs typeface="Times New Roman" pitchFamily="18" charset="0"/>
              </a:rPr>
              <a:t>Кабрышева</a:t>
            </a:r>
            <a:r>
              <a:rPr lang="ru-RU" sz="2000" dirty="0" smtClean="0">
                <a:latin typeface="Bookman Old Style" panose="02050604050505020204" pitchFamily="18" charset="0"/>
                <a:cs typeface="Times New Roman" pitchFamily="18" charset="0"/>
              </a:rPr>
              <a:t> Оксана Павловна)</a:t>
            </a: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000" i="1" dirty="0" smtClean="0">
                <a:hlinkClick r:id="rId3"/>
              </a:rPr>
              <a:t>kulinform@tpu.ru</a:t>
            </a:r>
            <a:r>
              <a:rPr lang="ru-RU" sz="2000" i="1" dirty="0" smtClean="0"/>
              <a:t>  (</a:t>
            </a:r>
            <a:r>
              <a:rPr lang="ru-RU" sz="2000" i="1" u="sng" dirty="0" smtClean="0">
                <a:solidFill>
                  <a:srgbClr val="FF0000"/>
                </a:solidFill>
              </a:rPr>
              <a:t>Кулагина Екатерина Викторовна)</a:t>
            </a:r>
            <a:endParaRPr lang="en-US" sz="2000" u="sng" dirty="0" smtClean="0">
              <a:solidFill>
                <a:srgbClr val="FF0000"/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Bookman Old Style" panose="02050604050505020204" pitchFamily="18" charset="0"/>
                <a:cs typeface="Times New Roman" pitchFamily="18" charset="0"/>
              </a:rPr>
              <a:t>На сайте: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en-US" sz="2000" b="1" i="1" u="sng" dirty="0" smtClean="0">
                <a:solidFill>
                  <a:srgbClr val="0070C0"/>
                </a:solidFill>
                <a:latin typeface="Bookman Old Style" panose="02050604050505020204" pitchFamily="18" charset="0"/>
                <a:cs typeface="Times New Roman" pitchFamily="18" charset="0"/>
              </a:rPr>
              <a:t>https://</a:t>
            </a:r>
            <a:r>
              <a:rPr lang="en-GB" sz="2000" b="1" i="1" u="sng" dirty="0" smtClean="0">
                <a:solidFill>
                  <a:srgbClr val="0070C0"/>
                </a:solidFill>
                <a:latin typeface="Bookman Old Style" panose="02050604050505020204" pitchFamily="18" charset="0"/>
                <a:cs typeface="Times New Roman" pitchFamily="18" charset="0"/>
              </a:rPr>
              <a:t>exam</a:t>
            </a:r>
            <a:r>
              <a:rPr lang="en-US" sz="2000" b="1" i="1" u="sng" dirty="0" smtClean="0">
                <a:solidFill>
                  <a:srgbClr val="0070C0"/>
                </a:solidFill>
                <a:latin typeface="Bookman Old Style" panose="02050604050505020204" pitchFamily="18" charset="0"/>
                <a:cs typeface="Times New Roman" pitchFamily="18" charset="0"/>
              </a:rPr>
              <a:t>.tpu.ru</a:t>
            </a:r>
            <a:r>
              <a:rPr lang="ru-RU" sz="2000" b="1" i="1" dirty="0" smtClean="0">
                <a:solidFill>
                  <a:srgbClr val="0070C0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Bookman Old Style" panose="02050604050505020204" pitchFamily="18" charset="0"/>
                <a:cs typeface="Times New Roman" pitchFamily="18" charset="0"/>
              </a:rPr>
              <a:t>(необходима авторизация)</a:t>
            </a:r>
          </a:p>
          <a:p>
            <a:pPr marL="109728" indent="0"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21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5157" y="714881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Дополнительную информацию можно получить:</a:t>
            </a:r>
            <a:endParaRPr lang="ru-RU" sz="36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184" y="4672112"/>
            <a:ext cx="2232247" cy="1728192"/>
          </a:xfrm>
          <a:prstGeom prst="rect">
            <a:avLst/>
          </a:prstGeom>
        </p:spPr>
      </p:pic>
      <p:grpSp>
        <p:nvGrpSpPr>
          <p:cNvPr id="10" name="Группа 9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11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/>
            </a:p>
          </p:txBody>
        </p:sp>
        <p:grpSp>
          <p:nvGrpSpPr>
            <p:cNvPr id="12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3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/>
              </a:p>
            </p:txBody>
          </p:sp>
          <p:sp>
            <p:nvSpPr>
              <p:cNvPr id="14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084168" y="6407944"/>
            <a:ext cx="2264726" cy="275514"/>
          </a:xfrm>
        </p:spPr>
        <p:txBody>
          <a:bodyPr/>
          <a:lstStyle/>
          <a:p>
            <a:r>
              <a:rPr lang="ru-RU" dirty="0" smtClean="0">
                <a:latin typeface="Bookman Old Style" panose="02050604050505020204" pitchFamily="18" charset="0"/>
              </a:rPr>
              <a:t>ЦОКО ТПУ </a:t>
            </a:r>
            <a:r>
              <a:rPr lang="ru-RU" dirty="0" smtClean="0">
                <a:latin typeface="Bookman Old Style" panose="02050604050505020204" pitchFamily="18" charset="0"/>
              </a:rPr>
              <a:t>2025</a:t>
            </a:r>
            <a:endParaRPr lang="ru-R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91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000108"/>
            <a:ext cx="872665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БЛАГОДАРИМ ЗА ВНИМАНИЕ</a:t>
            </a:r>
            <a:endParaRPr lang="ru-RU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8" name="Рисунок 7" descr="get_im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3357562"/>
            <a:ext cx="2857500" cy="2990850"/>
          </a:xfrm>
          <a:prstGeom prst="rect">
            <a:avLst/>
          </a:prstGeom>
        </p:spPr>
      </p:pic>
      <p:grpSp>
        <p:nvGrpSpPr>
          <p:cNvPr id="10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11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/>
            </a:p>
          </p:txBody>
        </p:sp>
        <p:grpSp>
          <p:nvGrpSpPr>
            <p:cNvPr id="12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3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/>
              </a:p>
            </p:txBody>
          </p:sp>
          <p:sp>
            <p:nvSpPr>
              <p:cNvPr id="14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22</a:t>
            </a:r>
            <a:endParaRPr lang="ru-RU" dirty="0"/>
          </a:p>
        </p:txBody>
      </p:sp>
      <p:sp>
        <p:nvSpPr>
          <p:cNvPr id="1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948264" y="6407945"/>
            <a:ext cx="1440160" cy="365124"/>
          </a:xfrm>
        </p:spPr>
        <p:txBody>
          <a:bodyPr/>
          <a:lstStyle/>
          <a:p>
            <a:r>
              <a:rPr lang="ru-RU" dirty="0" smtClean="0">
                <a:latin typeface="Bookman Old Style" panose="02050604050505020204" pitchFamily="18" charset="0"/>
              </a:rPr>
              <a:t>ЦОКО ТПУ </a:t>
            </a:r>
            <a:r>
              <a:rPr lang="ru-RU" dirty="0" smtClean="0">
                <a:latin typeface="Bookman Old Style" panose="02050604050505020204" pitchFamily="18" charset="0"/>
              </a:rPr>
              <a:t>2025</a:t>
            </a:r>
            <a:endParaRPr lang="ru-RU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61938" y="1421714"/>
            <a:ext cx="8774558" cy="4743590"/>
          </a:xfrm>
        </p:spPr>
        <p:txBody>
          <a:bodyPr>
            <a:normAutofit/>
          </a:bodyPr>
          <a:lstStyle/>
          <a:p>
            <a:pPr algn="just">
              <a:buFont typeface="Courier New" pitchFamily="49" charset="0"/>
              <a:buChar char="o"/>
            </a:pPr>
            <a:endParaRPr lang="ru-RU" sz="1200" b="1" dirty="0">
              <a:solidFill>
                <a:srgbClr val="FF0000"/>
              </a:solidFill>
            </a:endParaRPr>
          </a:p>
          <a:p>
            <a:pPr marL="109728" indent="0" algn="just">
              <a:buNone/>
            </a:pPr>
            <a:endParaRPr lang="ru-RU" sz="2800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-180528" y="513684"/>
            <a:ext cx="8876803" cy="1475156"/>
          </a:xfrm>
        </p:spPr>
        <p:txBody>
          <a:bodyPr>
            <a:noAutofit/>
          </a:bodyPr>
          <a:lstStyle/>
          <a:p>
            <a:pPr algn="ctr"/>
            <a:r>
              <a:rPr lang="en-US" sz="2000" i="1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‘</a:t>
            </a:r>
            <a:r>
              <a:rPr lang="ru-RU" sz="2000" i="1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ЧТО ТАКОЕ СЕРТИФИКАТ ТПУ ПО АНГЛИЙСКОМУ ЯЗЫКУ</a:t>
            </a:r>
            <a:r>
              <a:rPr lang="en-US" sz="2000" i="1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?’</a:t>
            </a:r>
            <a:endParaRPr lang="ru-RU" sz="2000" i="1" u="sng" dirty="0">
              <a:solidFill>
                <a:schemeClr val="tx1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grpSp>
        <p:nvGrpSpPr>
          <p:cNvPr id="7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8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 dirty="0"/>
            </a:p>
          </p:txBody>
        </p:sp>
        <p:grpSp>
          <p:nvGrpSpPr>
            <p:cNvPr id="10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1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 dirty="0"/>
              </a:p>
            </p:txBody>
          </p:sp>
          <p:sp>
            <p:nvSpPr>
              <p:cNvPr id="12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3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804248" y="6407944"/>
            <a:ext cx="1584176" cy="365125"/>
          </a:xfrm>
        </p:spPr>
        <p:txBody>
          <a:bodyPr/>
          <a:lstStyle/>
          <a:p>
            <a:r>
              <a:rPr lang="ru-RU" i="1" dirty="0" smtClean="0">
                <a:latin typeface="Bookman Old Style" panose="02050604050505020204" pitchFamily="18" charset="0"/>
              </a:rPr>
              <a:t>ЦОКО ТПУ </a:t>
            </a:r>
            <a:r>
              <a:rPr lang="ru-RU" dirty="0" smtClean="0">
                <a:latin typeface="Bookman Old Style" panose="02050604050505020204" pitchFamily="18" charset="0"/>
              </a:rPr>
              <a:t>2025</a:t>
            </a:r>
          </a:p>
          <a:p>
            <a:endParaRPr lang="ru-RU" i="1" dirty="0"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1938" y="1988840"/>
            <a:ext cx="8630541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accent2"/>
                </a:solidFill>
                <a:latin typeface="Bookman Old Style" panose="02050604050505020204" pitchFamily="18" charset="0"/>
              </a:rPr>
              <a:t>Документ, подтверждающий уровень владения АЯ в соответствии с общеевропейской шкалой уровней </a:t>
            </a:r>
            <a:r>
              <a:rPr lang="en-US" sz="2000" b="1" dirty="0" smtClean="0">
                <a:solidFill>
                  <a:schemeClr val="accent2"/>
                </a:solidFill>
                <a:latin typeface="Bookman Old Style" panose="02050604050505020204" pitchFamily="18" charset="0"/>
              </a:rPr>
              <a:t>CEFR</a:t>
            </a:r>
            <a:endParaRPr lang="ru-RU" sz="2000" b="1" dirty="0" smtClean="0">
              <a:solidFill>
                <a:schemeClr val="accent2"/>
              </a:solidFill>
              <a:latin typeface="Bookman Old Style" panose="020506040505050202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ru-RU" sz="2000" b="1" dirty="0" smtClean="0">
              <a:solidFill>
                <a:schemeClr val="accent2"/>
              </a:solidFill>
              <a:latin typeface="Bookman Old Style" panose="020506040505050202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А</a:t>
            </a:r>
            <a:r>
              <a:rPr lang="ru-RU" sz="2000" b="1" dirty="0" smtClean="0">
                <a:solidFill>
                  <a:schemeClr val="accent2"/>
                </a:solidFill>
                <a:latin typeface="Bookman Old Style" panose="02050604050505020204" pitchFamily="18" charset="0"/>
              </a:rPr>
              <a:t>льтернатива международным экзаменам </a:t>
            </a:r>
            <a:r>
              <a:rPr lang="en-US" sz="2000" b="1" dirty="0" smtClean="0">
                <a:solidFill>
                  <a:schemeClr val="accent2"/>
                </a:solidFill>
                <a:latin typeface="Bookman Old Style" panose="02050604050505020204" pitchFamily="18" charset="0"/>
              </a:rPr>
              <a:t>FCE, IELTS, TOEFL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sz="2000" b="1" dirty="0">
              <a:solidFill>
                <a:schemeClr val="accent2"/>
              </a:solidFill>
              <a:latin typeface="Bookman Old Style" panose="020506040505050202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accent2"/>
                </a:solidFill>
                <a:latin typeface="Bookman Old Style" panose="02050604050505020204" pitchFamily="18" charset="0"/>
              </a:rPr>
              <a:t>Комплексная оценка уровня развития навыков и умений: говорить, писать, читать, понимать речь на слух, словарный запас и знание грамматики, выраженная в цифрах</a:t>
            </a:r>
            <a:endParaRPr lang="en-US" sz="2000" b="1" dirty="0" smtClean="0">
              <a:solidFill>
                <a:schemeClr val="accent2"/>
              </a:solidFill>
              <a:latin typeface="Bookman Old Style" panose="020506040505050202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sz="2000" b="1" dirty="0">
              <a:solidFill>
                <a:schemeClr val="accent2"/>
              </a:solidFill>
              <a:latin typeface="Bookman Old Style" panose="02050604050505020204" pitchFamily="18" charset="0"/>
            </a:endParaRPr>
          </a:p>
          <a:p>
            <a:pPr algn="just"/>
            <a:endParaRPr lang="ru-RU" sz="2000" b="1" dirty="0" smtClean="0">
              <a:solidFill>
                <a:schemeClr val="accent2"/>
              </a:solidFill>
              <a:latin typeface="Bookman Old Style" panose="02050604050505020204" pitchFamily="18" charset="0"/>
            </a:endParaRPr>
          </a:p>
          <a:p>
            <a:pPr algn="just"/>
            <a:endParaRPr lang="en-US" sz="2000" b="1" dirty="0" smtClean="0">
              <a:solidFill>
                <a:schemeClr val="accent2"/>
              </a:solidFill>
              <a:latin typeface="Bookman Old Style" panose="02050604050505020204" pitchFamily="18" charset="0"/>
            </a:endParaRPr>
          </a:p>
          <a:p>
            <a:pPr algn="ctr"/>
            <a:endParaRPr lang="ru-RU" sz="2400" dirty="0" smtClean="0">
              <a:solidFill>
                <a:schemeClr val="accent2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71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08170" y="1124744"/>
            <a:ext cx="7968285" cy="504056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ru-RU" sz="3200" dirty="0" smtClean="0"/>
          </a:p>
          <a:p>
            <a:pPr algn="ctr">
              <a:buNone/>
            </a:pPr>
            <a:r>
              <a:rPr lang="ru-RU" sz="4100" dirty="0" smtClean="0">
                <a:latin typeface="Bookman Old Style" panose="02050604050505020204" pitchFamily="18" charset="0"/>
              </a:rPr>
              <a:t>  </a:t>
            </a:r>
            <a:r>
              <a:rPr lang="ru-RU" sz="4100" dirty="0" smtClean="0">
                <a:latin typeface="Bookman Old Style" panose="02050604050505020204" pitchFamily="18" charset="0"/>
                <a:cs typeface="Times New Roman" pitchFamily="18" charset="0"/>
              </a:rPr>
              <a:t>Тестирующие материалы разработаны с учетом требований </a:t>
            </a:r>
          </a:p>
          <a:p>
            <a:pPr algn="ctr">
              <a:buNone/>
            </a:pPr>
            <a:r>
              <a:rPr lang="ru-RU" sz="4600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международных стандартов </a:t>
            </a:r>
          </a:p>
          <a:p>
            <a:pPr algn="ctr">
              <a:buNone/>
            </a:pPr>
            <a:r>
              <a:rPr lang="ru-RU" sz="4100" dirty="0" smtClean="0">
                <a:latin typeface="Bookman Old Style" panose="02050604050505020204" pitchFamily="18" charset="0"/>
                <a:cs typeface="Times New Roman" pitchFamily="18" charset="0"/>
              </a:rPr>
              <a:t>и ориентированы на тестируемых с уровнем языковой подготовки не ниже </a:t>
            </a:r>
          </a:p>
          <a:p>
            <a:pPr algn="ctr">
              <a:buNone/>
            </a:pPr>
            <a:r>
              <a:rPr lang="ru-RU" sz="4600" b="1" i="1" u="sng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уровня </a:t>
            </a:r>
            <a:r>
              <a:rPr lang="en-US" sz="4600" b="1" i="1" u="sng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B</a:t>
            </a:r>
            <a:r>
              <a:rPr lang="ru-RU" sz="4600" b="1" i="1" u="sng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2</a:t>
            </a:r>
            <a:r>
              <a:rPr lang="ru-RU" sz="4600" i="1" u="sng" dirty="0" smtClean="0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4600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Общеевропейской </a:t>
            </a:r>
            <a:r>
              <a:rPr lang="ru-RU" sz="4600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шкалы </a:t>
            </a:r>
            <a:r>
              <a:rPr lang="ru-RU" sz="4600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уровней </a:t>
            </a:r>
            <a:r>
              <a:rPr lang="ru-RU" sz="4600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владения иностранным языком (CEFR</a:t>
            </a:r>
            <a:r>
              <a:rPr lang="ru-RU" sz="4600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)</a:t>
            </a:r>
          </a:p>
          <a:p>
            <a:pPr marL="109728" lvl="0" indent="0" algn="just">
              <a:buNone/>
            </a:pPr>
            <a:endParaRPr lang="ru-RU" sz="3200" dirty="0" smtClean="0"/>
          </a:p>
          <a:p>
            <a:pPr marL="109728" indent="0" algn="just">
              <a:buNone/>
            </a:pPr>
            <a:endParaRPr lang="ru-RU" sz="3200" dirty="0" smtClean="0"/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691680" y="78631"/>
            <a:ext cx="6860852" cy="1262137"/>
          </a:xfrm>
        </p:spPr>
        <p:txBody>
          <a:bodyPr>
            <a:noAutofit/>
          </a:bodyPr>
          <a:lstStyle/>
          <a:p>
            <a:pPr algn="ctr"/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u="sng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Сертификационный экзамен</a:t>
            </a:r>
            <a:r>
              <a:rPr lang="ru-RU" sz="3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10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/>
            </a:p>
          </p:txBody>
        </p:sp>
        <p:grpSp>
          <p:nvGrpSpPr>
            <p:cNvPr id="11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2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/>
              </a:p>
            </p:txBody>
          </p:sp>
          <p:sp>
            <p:nvSpPr>
              <p:cNvPr id="13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3648312" cy="365125"/>
          </a:xfrm>
        </p:spPr>
        <p:txBody>
          <a:bodyPr/>
          <a:lstStyle/>
          <a:p>
            <a:r>
              <a:rPr lang="ru-RU" dirty="0" smtClean="0">
                <a:latin typeface="Bookman Old Style" panose="02050604050505020204" pitchFamily="18" charset="0"/>
              </a:rPr>
              <a:t>ЦОКО ТПУ 2024</a:t>
            </a:r>
            <a:endParaRPr lang="ru-RU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61938" y="1421714"/>
            <a:ext cx="8774558" cy="4743590"/>
          </a:xfrm>
        </p:spPr>
        <p:txBody>
          <a:bodyPr>
            <a:normAutofit/>
          </a:bodyPr>
          <a:lstStyle/>
          <a:p>
            <a:pPr algn="just">
              <a:buFont typeface="Courier New" pitchFamily="49" charset="0"/>
              <a:buChar char="o"/>
            </a:pPr>
            <a:endParaRPr lang="ru-RU" sz="1200" b="1" dirty="0">
              <a:solidFill>
                <a:srgbClr val="FF0000"/>
              </a:solidFill>
            </a:endParaRPr>
          </a:p>
          <a:p>
            <a:pPr marL="109728" indent="0" algn="just">
              <a:buNone/>
            </a:pPr>
            <a:endParaRPr lang="ru-RU" sz="2800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-180528" y="513684"/>
            <a:ext cx="8876803" cy="1475156"/>
          </a:xfrm>
        </p:spPr>
        <p:txBody>
          <a:bodyPr>
            <a:noAutofit/>
          </a:bodyPr>
          <a:lstStyle/>
          <a:p>
            <a:pPr algn="ctr"/>
            <a:r>
              <a:rPr lang="en-US" sz="2400" i="1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“</a:t>
            </a:r>
            <a:r>
              <a:rPr lang="ru-RU" sz="2400" i="1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Что мне дает сертификат ТПУ</a:t>
            </a:r>
            <a:r>
              <a:rPr lang="en-US" sz="2400" i="1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?”</a:t>
            </a:r>
            <a:endParaRPr lang="ru-RU" sz="2400" i="1" u="sng" dirty="0">
              <a:solidFill>
                <a:schemeClr val="tx1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grpSp>
        <p:nvGrpSpPr>
          <p:cNvPr id="7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8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 dirty="0"/>
            </a:p>
          </p:txBody>
        </p:sp>
        <p:grpSp>
          <p:nvGrpSpPr>
            <p:cNvPr id="10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1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 dirty="0"/>
              </a:p>
            </p:txBody>
          </p:sp>
          <p:sp>
            <p:nvSpPr>
              <p:cNvPr id="12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3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804248" y="6407944"/>
            <a:ext cx="1584176" cy="365125"/>
          </a:xfrm>
        </p:spPr>
        <p:txBody>
          <a:bodyPr/>
          <a:lstStyle/>
          <a:p>
            <a:r>
              <a:rPr lang="ru-RU" i="1" dirty="0" smtClean="0">
                <a:latin typeface="Bookman Old Style" panose="02050604050505020204" pitchFamily="18" charset="0"/>
              </a:rPr>
              <a:t>ЦОКО ТПУ </a:t>
            </a:r>
            <a:r>
              <a:rPr lang="ru-RU" dirty="0" smtClean="0">
                <a:latin typeface="Bookman Old Style" panose="02050604050505020204" pitchFamily="18" charset="0"/>
              </a:rPr>
              <a:t>2025</a:t>
            </a:r>
          </a:p>
          <a:p>
            <a:endParaRPr lang="ru-RU" dirty="0">
              <a:latin typeface="Bookman Old Style" panose="02050604050505020204" pitchFamily="18" charset="0"/>
            </a:endParaRPr>
          </a:p>
          <a:p>
            <a:endParaRPr lang="ru-RU" i="1" dirty="0"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1938" y="1988840"/>
            <a:ext cx="8630541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b="1" dirty="0" smtClean="0">
              <a:solidFill>
                <a:schemeClr val="accent2"/>
              </a:solidFill>
              <a:latin typeface="Bookman Old Style" panose="020506040505050202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Идет в зачет экзамена</a:t>
            </a:r>
            <a:r>
              <a:rPr lang="en-US" sz="2000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/</a:t>
            </a:r>
            <a:r>
              <a:rPr lang="ru-RU" sz="2000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зачета по АЯ в конце 1 курса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n-US" sz="2000" b="1" dirty="0">
              <a:solidFill>
                <a:schemeClr val="accent2"/>
              </a:solidFill>
              <a:latin typeface="Bookman Old Style" panose="020506040505050202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Необходим при участии в академических </a:t>
            </a:r>
            <a:r>
              <a:rPr lang="ru-RU" sz="2000" b="1" dirty="0" smtClean="0">
                <a:solidFill>
                  <a:schemeClr val="accent2"/>
                </a:solidFill>
                <a:latin typeface="Bookman Old Style" panose="02050604050505020204" pitchFamily="18" charset="0"/>
              </a:rPr>
              <a:t>обменах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000" b="1" dirty="0">
              <a:solidFill>
                <a:schemeClr val="accent2"/>
              </a:solidFill>
              <a:latin typeface="Bookman Old Style" panose="020506040505050202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accent2"/>
                </a:solidFill>
                <a:latin typeface="Bookman Old Style" panose="02050604050505020204" pitchFamily="18" charset="0"/>
              </a:rPr>
              <a:t>Дает дополнительные бонусы в системе персональных электронных портфолио </a:t>
            </a:r>
            <a:r>
              <a:rPr lang="en-US" sz="2000" b="1" dirty="0" smtClean="0">
                <a:solidFill>
                  <a:schemeClr val="accent2"/>
                </a:solidFill>
                <a:latin typeface="Bookman Old Style" panose="02050604050505020204" pitchFamily="18" charset="0"/>
              </a:rPr>
              <a:t>Flamingo</a:t>
            </a:r>
            <a:endParaRPr lang="ru-RU" sz="2000" b="1" dirty="0">
              <a:solidFill>
                <a:schemeClr val="accent2"/>
              </a:solidFill>
              <a:latin typeface="Bookman Old Style" panose="020506040505050202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n-US" sz="2000" b="1" dirty="0">
              <a:solidFill>
                <a:schemeClr val="accent2"/>
              </a:solidFill>
              <a:latin typeface="Bookman Old Style" panose="020506040505050202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accent2"/>
                </a:solidFill>
                <a:latin typeface="Bookman Old Style" panose="02050604050505020204" pitchFamily="18" charset="0"/>
              </a:rPr>
              <a:t>Признается крупными российскими компаниями </a:t>
            </a:r>
            <a:r>
              <a:rPr lang="en-US" sz="2000" b="1" dirty="0" smtClean="0">
                <a:solidFill>
                  <a:schemeClr val="accent2"/>
                </a:solidFill>
                <a:latin typeface="Bookman Old Style" panose="02050604050505020204" pitchFamily="18" charset="0"/>
              </a:rPr>
              <a:t>                     </a:t>
            </a:r>
            <a:r>
              <a:rPr lang="ru-RU" sz="2000" b="1" dirty="0" smtClean="0">
                <a:solidFill>
                  <a:schemeClr val="accent2"/>
                </a:solidFill>
                <a:latin typeface="Bookman Old Style" panose="02050604050505020204" pitchFamily="18" charset="0"/>
              </a:rPr>
              <a:t>(</a:t>
            </a:r>
            <a:r>
              <a:rPr lang="ru-RU" sz="2000" b="1" dirty="0" err="1" smtClean="0">
                <a:solidFill>
                  <a:schemeClr val="accent2"/>
                </a:solidFill>
                <a:latin typeface="Bookman Old Style" panose="02050604050505020204" pitchFamily="18" charset="0"/>
              </a:rPr>
              <a:t>Росатом</a:t>
            </a:r>
            <a:r>
              <a:rPr lang="ru-RU" sz="2000" b="1" dirty="0" smtClean="0">
                <a:solidFill>
                  <a:schemeClr val="accent2"/>
                </a:solidFill>
                <a:latin typeface="Bookman Old Style" panose="02050604050505020204" pitchFamily="18" charset="0"/>
              </a:rPr>
              <a:t>, Газпром, СИБУР и др.)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000" b="1" dirty="0">
              <a:solidFill>
                <a:schemeClr val="accent2"/>
              </a:solidFill>
              <a:latin typeface="Bookman Old Style" panose="02050604050505020204" pitchFamily="18" charset="0"/>
            </a:endParaRPr>
          </a:p>
          <a:p>
            <a:pPr algn="just"/>
            <a:endParaRPr lang="ru-RU" sz="2000" b="1" dirty="0" smtClean="0">
              <a:solidFill>
                <a:schemeClr val="accent2"/>
              </a:solidFill>
              <a:latin typeface="Bookman Old Style" panose="02050604050505020204" pitchFamily="18" charset="0"/>
            </a:endParaRPr>
          </a:p>
          <a:p>
            <a:pPr algn="just"/>
            <a:endParaRPr lang="ru-RU" sz="2000" dirty="0">
              <a:solidFill>
                <a:schemeClr val="accent2"/>
              </a:solidFill>
              <a:latin typeface="Bookman Old Style" panose="02050604050505020204" pitchFamily="18" charset="0"/>
            </a:endParaRPr>
          </a:p>
          <a:p>
            <a:pPr algn="just"/>
            <a:endParaRPr lang="en-US" sz="2400" dirty="0" smtClean="0">
              <a:solidFill>
                <a:schemeClr val="accent2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31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5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/>
            </a:p>
          </p:txBody>
        </p:sp>
        <p:grpSp>
          <p:nvGrpSpPr>
            <p:cNvPr id="6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7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/>
              </a:p>
            </p:txBody>
          </p:sp>
          <p:sp>
            <p:nvSpPr>
              <p:cNvPr id="8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99" y="826873"/>
            <a:ext cx="4072225" cy="57739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829676"/>
            <a:ext cx="4032448" cy="5771149"/>
          </a:xfrm>
          <a:prstGeom prst="rect">
            <a:avLst/>
          </a:prstGeom>
        </p:spPr>
      </p:pic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355976" y="6492875"/>
            <a:ext cx="2350681" cy="365125"/>
          </a:xfrm>
        </p:spPr>
        <p:txBody>
          <a:bodyPr/>
          <a:lstStyle/>
          <a:p>
            <a:r>
              <a:rPr lang="ru-RU" dirty="0" smtClean="0"/>
              <a:t>ЦОКО ТПУ </a:t>
            </a:r>
            <a:r>
              <a:rPr lang="ru-RU" dirty="0" smtClean="0">
                <a:latin typeface="Bookman Old Style" panose="02050604050505020204" pitchFamily="18" charset="0"/>
              </a:rPr>
              <a:t>2025</a:t>
            </a:r>
          </a:p>
          <a:p>
            <a:endParaRPr lang="ru-R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095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61938" y="1421714"/>
            <a:ext cx="8774558" cy="4743590"/>
          </a:xfrm>
        </p:spPr>
        <p:txBody>
          <a:bodyPr>
            <a:normAutofit/>
          </a:bodyPr>
          <a:lstStyle/>
          <a:p>
            <a:pPr algn="just">
              <a:buFont typeface="Courier New" pitchFamily="49" charset="0"/>
              <a:buChar char="o"/>
            </a:pPr>
            <a:endParaRPr lang="ru-RU" sz="1200" b="1" dirty="0">
              <a:solidFill>
                <a:srgbClr val="FF0000"/>
              </a:solidFill>
            </a:endParaRPr>
          </a:p>
          <a:p>
            <a:pPr marL="109728" indent="0" algn="just">
              <a:buNone/>
            </a:pPr>
            <a:endParaRPr lang="ru-RU" sz="2800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87275" y="513684"/>
            <a:ext cx="6909000" cy="1475156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Сроки проведения сессий СЭ на 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2024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/202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5 </a:t>
            </a:r>
            <a:r>
              <a:rPr lang="ru-RU" sz="3200" dirty="0" err="1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уч.год</a:t>
            </a:r>
            <a:endParaRPr lang="ru-RU" sz="3200" u="sng" dirty="0">
              <a:solidFill>
                <a:schemeClr val="tx1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grpSp>
        <p:nvGrpSpPr>
          <p:cNvPr id="7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8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 dirty="0"/>
            </a:p>
          </p:txBody>
        </p:sp>
        <p:grpSp>
          <p:nvGrpSpPr>
            <p:cNvPr id="10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1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 dirty="0"/>
              </a:p>
            </p:txBody>
          </p:sp>
          <p:sp>
            <p:nvSpPr>
              <p:cNvPr id="12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3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804248" y="6407944"/>
            <a:ext cx="1584176" cy="365125"/>
          </a:xfrm>
        </p:spPr>
        <p:txBody>
          <a:bodyPr/>
          <a:lstStyle/>
          <a:p>
            <a:r>
              <a:rPr lang="ru-RU" i="1" dirty="0" smtClean="0">
                <a:latin typeface="Bookman Old Style" panose="02050604050505020204" pitchFamily="18" charset="0"/>
              </a:rPr>
              <a:t>ЦОКО ТПУ </a:t>
            </a:r>
            <a:r>
              <a:rPr lang="ru-RU" dirty="0" smtClean="0">
                <a:latin typeface="Bookman Old Style" panose="02050604050505020204" pitchFamily="18" charset="0"/>
              </a:rPr>
              <a:t>2025</a:t>
            </a:r>
            <a:endParaRPr lang="ru-RU" dirty="0">
              <a:latin typeface="Bookman Old Style" panose="02050604050505020204" pitchFamily="18" charset="0"/>
            </a:endParaRPr>
          </a:p>
          <a:p>
            <a:endParaRPr lang="ru-RU" i="1" dirty="0"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813" y="1988840"/>
            <a:ext cx="803465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1 семестр</a:t>
            </a:r>
          </a:p>
          <a:p>
            <a:pPr algn="ctr"/>
            <a:r>
              <a:rPr lang="ru-RU" dirty="0"/>
              <a:t>21.10.2024 - 25.10.2024 </a:t>
            </a:r>
          </a:p>
          <a:p>
            <a:pPr algn="ctr"/>
            <a:r>
              <a:rPr lang="ru-RU" dirty="0"/>
              <a:t>02.12.2024 - </a:t>
            </a:r>
            <a:r>
              <a:rPr lang="ru-RU" dirty="0" smtClean="0"/>
              <a:t>13.12.2024</a:t>
            </a:r>
          </a:p>
          <a:p>
            <a:pPr algn="ctr"/>
            <a:endParaRPr lang="en-US" dirty="0"/>
          </a:p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2 семестр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3600" b="1" dirty="0">
                <a:solidFill>
                  <a:srgbClr val="FF0000"/>
                </a:solidFill>
              </a:rPr>
              <a:t>03.03.2025 - 14.03.2025</a:t>
            </a:r>
          </a:p>
          <a:p>
            <a:pPr algn="ctr"/>
            <a:r>
              <a:rPr lang="ru-RU" sz="3200" dirty="0"/>
              <a:t>21.04.2025 - 30.04.2025</a:t>
            </a:r>
          </a:p>
          <a:p>
            <a:pPr algn="ctr"/>
            <a:endParaRPr lang="ru-RU" sz="3200" b="1" dirty="0">
              <a:solidFill>
                <a:schemeClr val="accent2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64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61938" y="1421714"/>
            <a:ext cx="8774558" cy="4743590"/>
          </a:xfrm>
        </p:spPr>
        <p:txBody>
          <a:bodyPr>
            <a:normAutofit/>
          </a:bodyPr>
          <a:lstStyle/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ru-RU" sz="2800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Bookman Old Style" panose="02050604050505020204" pitchFamily="18" charset="0"/>
                <a:cs typeface="Times New Roman" pitchFamily="18" charset="0"/>
              </a:rPr>
              <a:t>Студент, бакалавр или магистрант на любом курсе обучения</a:t>
            </a: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ru-RU" sz="2800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Bookman Old Style" panose="02050604050505020204" pitchFamily="18" charset="0"/>
                <a:cs typeface="Times New Roman" pitchFamily="18" charset="0"/>
              </a:rPr>
              <a:t>Аспирант</a:t>
            </a: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ru-RU" sz="2800" dirty="0">
              <a:latin typeface="Bookman Old Style" panose="02050604050505020204" pitchFamily="18" charset="0"/>
              <a:cs typeface="Times New Roman" pitchFamily="18" charset="0"/>
            </a:endParaRP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Bookman Old Style" panose="02050604050505020204" pitchFamily="18" charset="0"/>
                <a:cs typeface="Times New Roman" pitchFamily="18" charset="0"/>
              </a:rPr>
              <a:t>Сотрудник ТПУ в любой должности </a:t>
            </a: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ru-RU" sz="2800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marL="109728" indent="0" algn="just">
              <a:buNone/>
            </a:pPr>
            <a:endParaRPr lang="ru-RU" sz="2800" dirty="0" smtClean="0"/>
          </a:p>
          <a:p>
            <a:pPr marL="109728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87275" y="74678"/>
            <a:ext cx="7272808" cy="1188938"/>
          </a:xfrm>
        </p:spPr>
        <p:txBody>
          <a:bodyPr>
            <a:noAutofit/>
          </a:bodyPr>
          <a:lstStyle/>
          <a:p>
            <a:pPr algn="ctr"/>
            <a:r>
              <a:rPr lang="en-US" sz="2400" i="1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‘</a:t>
            </a:r>
            <a:r>
              <a:rPr lang="ru-RU" sz="2400" i="1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Кто может сдавать экзамен</a:t>
            </a:r>
            <a:r>
              <a:rPr lang="en-US" sz="2400" i="1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?’</a:t>
            </a:r>
            <a:endParaRPr lang="ru-RU" sz="2400" i="1" dirty="0">
              <a:solidFill>
                <a:schemeClr val="tx1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grpSp>
        <p:nvGrpSpPr>
          <p:cNvPr id="7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8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 dirty="0"/>
            </a:p>
          </p:txBody>
        </p:sp>
        <p:grpSp>
          <p:nvGrpSpPr>
            <p:cNvPr id="10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1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 dirty="0"/>
              </a:p>
            </p:txBody>
          </p:sp>
          <p:sp>
            <p:nvSpPr>
              <p:cNvPr id="12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3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804248" y="6407944"/>
            <a:ext cx="1584176" cy="365125"/>
          </a:xfrm>
        </p:spPr>
        <p:txBody>
          <a:bodyPr/>
          <a:lstStyle/>
          <a:p>
            <a:r>
              <a:rPr lang="ru-RU" i="1" dirty="0" smtClean="0">
                <a:latin typeface="Bookman Old Style" panose="02050604050505020204" pitchFamily="18" charset="0"/>
              </a:rPr>
              <a:t>ЦОКО ТПУ </a:t>
            </a:r>
            <a:r>
              <a:rPr lang="ru-RU" dirty="0" smtClean="0">
                <a:latin typeface="Bookman Old Style" panose="02050604050505020204" pitchFamily="18" charset="0"/>
              </a:rPr>
              <a:t>2025</a:t>
            </a:r>
            <a:endParaRPr lang="ru-R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81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61938" y="1421714"/>
            <a:ext cx="8774558" cy="4743590"/>
          </a:xfrm>
        </p:spPr>
        <p:txBody>
          <a:bodyPr>
            <a:normAutofit/>
          </a:bodyPr>
          <a:lstStyle/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ru-RU" sz="2800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algn="ctr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000" b="1" i="1" u="sng" dirty="0" smtClean="0">
                <a:latin typeface="Bookman Old Style" panose="02050604050505020204" pitchFamily="18" charset="0"/>
                <a:cs typeface="Times New Roman" pitchFamily="18" charset="0"/>
              </a:rPr>
              <a:t>Экзамен проходит в два дня:</a:t>
            </a: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ru-RU" sz="2000" dirty="0">
              <a:latin typeface="Bookman Old Style" panose="02050604050505020204" pitchFamily="18" charset="0"/>
              <a:cs typeface="Times New Roman" pitchFamily="18" charset="0"/>
            </a:endParaRP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Bookman Old Style" panose="02050604050505020204" pitchFamily="18" charset="0"/>
                <a:cs typeface="Times New Roman" pitchFamily="18" charset="0"/>
              </a:rPr>
              <a:t>День 1 : Длительность 3 часа 5 минут </a:t>
            </a:r>
          </a:p>
          <a:p>
            <a:pPr marL="109728" indent="0" algn="just">
              <a:buClr>
                <a:schemeClr val="accent2"/>
              </a:buClr>
              <a:buNone/>
            </a:pPr>
            <a:r>
              <a:rPr lang="ru-RU" sz="2000" dirty="0" smtClean="0">
                <a:latin typeface="Bookman Old Style" panose="02050604050505020204" pitchFamily="18" charset="0"/>
                <a:cs typeface="Times New Roman" pitchFamily="18" charset="0"/>
              </a:rPr>
              <a:t>Очно, </a:t>
            </a:r>
            <a:r>
              <a:rPr lang="ru-RU" sz="2000" i="1" dirty="0" smtClean="0">
                <a:latin typeface="Bookman Old Style" panose="02050604050505020204" pitchFamily="18" charset="0"/>
                <a:cs typeface="Times New Roman" pitchFamily="18" charset="0"/>
              </a:rPr>
              <a:t>в компьютерной форме</a:t>
            </a:r>
            <a:r>
              <a:rPr lang="ru-RU" sz="2000" dirty="0" smtClean="0">
                <a:latin typeface="Bookman Old Style" panose="02050604050505020204" pitchFamily="18" charset="0"/>
                <a:cs typeface="Times New Roman" pitchFamily="18" charset="0"/>
              </a:rPr>
              <a:t>: Чтение и Использование языка (лексика и грамматика).   </a:t>
            </a:r>
          </a:p>
          <a:p>
            <a:pPr marL="109728" indent="0" algn="just">
              <a:buClr>
                <a:schemeClr val="accent2"/>
              </a:buClr>
              <a:buNone/>
            </a:pPr>
            <a:r>
              <a:rPr lang="ru-RU" sz="2000" i="1" dirty="0" smtClean="0">
                <a:latin typeface="Bookman Old Style" panose="02050604050505020204" pitchFamily="18" charset="0"/>
                <a:cs typeface="Times New Roman" pitchFamily="18" charset="0"/>
              </a:rPr>
              <a:t>На бланках</a:t>
            </a:r>
            <a:r>
              <a:rPr lang="ru-RU" sz="2000" dirty="0" smtClean="0">
                <a:latin typeface="Bookman Old Style" panose="02050604050505020204" pitchFamily="18" charset="0"/>
                <a:cs typeface="Times New Roman" pitchFamily="18" charset="0"/>
              </a:rPr>
              <a:t>: Письмо</a:t>
            </a:r>
          </a:p>
          <a:p>
            <a:pPr marL="109728" indent="0" algn="just">
              <a:buClr>
                <a:schemeClr val="accent2"/>
              </a:buClr>
              <a:buNone/>
            </a:pPr>
            <a:endParaRPr lang="ru-RU" sz="2000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000" b="1" dirty="0">
                <a:latin typeface="Bookman Old Style" panose="02050604050505020204" pitchFamily="18" charset="0"/>
                <a:cs typeface="Times New Roman" pitchFamily="18" charset="0"/>
              </a:rPr>
              <a:t>День </a:t>
            </a:r>
            <a:r>
              <a:rPr lang="ru-RU" sz="2000" b="1" dirty="0" smtClean="0">
                <a:latin typeface="Bookman Old Style" panose="02050604050505020204" pitchFamily="18" charset="0"/>
                <a:cs typeface="Times New Roman" pitchFamily="18" charset="0"/>
              </a:rPr>
              <a:t>2 </a:t>
            </a:r>
            <a:r>
              <a:rPr lang="ru-RU" sz="2000" b="1" dirty="0">
                <a:latin typeface="Bookman Old Style" panose="02050604050505020204" pitchFamily="18" charset="0"/>
                <a:cs typeface="Times New Roman" pitchFamily="18" charset="0"/>
              </a:rPr>
              <a:t>: Длительность </a:t>
            </a:r>
            <a:r>
              <a:rPr lang="ru-RU" sz="2000" b="1" dirty="0" smtClean="0">
                <a:latin typeface="Bookman Old Style" panose="02050604050505020204" pitchFamily="18" charset="0"/>
                <a:cs typeface="Times New Roman" pitchFamily="18" charset="0"/>
              </a:rPr>
              <a:t>45 </a:t>
            </a:r>
            <a:r>
              <a:rPr lang="ru-RU" sz="2000" b="1" dirty="0">
                <a:latin typeface="Bookman Old Style" panose="02050604050505020204" pitchFamily="18" charset="0"/>
                <a:cs typeface="Times New Roman" pitchFamily="18" charset="0"/>
              </a:rPr>
              <a:t>минут </a:t>
            </a:r>
            <a:r>
              <a:rPr lang="en-US" sz="2000" b="1" dirty="0" smtClean="0">
                <a:latin typeface="Bookman Old Style" panose="02050604050505020204" pitchFamily="18" charset="0"/>
                <a:cs typeface="Times New Roman" pitchFamily="18" charset="0"/>
              </a:rPr>
              <a:t>+ 20 </a:t>
            </a:r>
            <a:r>
              <a:rPr lang="ru-RU" sz="2000" b="1" dirty="0" smtClean="0">
                <a:latin typeface="Bookman Old Style" panose="02050604050505020204" pitchFamily="18" charset="0"/>
                <a:cs typeface="Times New Roman" pitchFamily="18" charset="0"/>
              </a:rPr>
              <a:t>минут</a:t>
            </a:r>
            <a:endParaRPr lang="ru-RU" sz="2000" b="1" dirty="0">
              <a:latin typeface="Bookman Old Style" panose="02050604050505020204" pitchFamily="18" charset="0"/>
              <a:cs typeface="Times New Roman" pitchFamily="18" charset="0"/>
            </a:endParaRPr>
          </a:p>
          <a:p>
            <a:pPr marL="109728" indent="0" algn="just">
              <a:buClr>
                <a:schemeClr val="accent2"/>
              </a:buClr>
              <a:buNone/>
            </a:pPr>
            <a:r>
              <a:rPr lang="ru-RU" sz="2000" dirty="0">
                <a:latin typeface="Bookman Old Style" panose="02050604050505020204" pitchFamily="18" charset="0"/>
                <a:cs typeface="Times New Roman" pitchFamily="18" charset="0"/>
              </a:rPr>
              <a:t>Очно, в компьютерной форме: </a:t>
            </a:r>
            <a:r>
              <a:rPr lang="ru-RU" sz="2000" dirty="0" err="1" smtClean="0">
                <a:latin typeface="Bookman Old Style" panose="02050604050505020204" pitchFamily="18" charset="0"/>
                <a:cs typeface="Times New Roman" pitchFamily="18" charset="0"/>
              </a:rPr>
              <a:t>Аудирование</a:t>
            </a:r>
            <a:endParaRPr lang="ru-RU" sz="2000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marL="109728" indent="0" algn="just">
              <a:buClr>
                <a:schemeClr val="accent2"/>
              </a:buClr>
              <a:buNone/>
            </a:pPr>
            <a:r>
              <a:rPr lang="ru-RU" sz="2000" dirty="0" smtClean="0">
                <a:latin typeface="Bookman Old Style" panose="02050604050505020204" pitchFamily="18" charset="0"/>
                <a:cs typeface="Times New Roman" pitchFamily="18" charset="0"/>
              </a:rPr>
              <a:t>Онлайн (</a:t>
            </a:r>
            <a:r>
              <a:rPr lang="en-US" sz="2000" dirty="0" smtClean="0">
                <a:latin typeface="Bookman Old Style" panose="02050604050505020204" pitchFamily="18" charset="0"/>
                <a:cs typeface="Times New Roman" pitchFamily="18" charset="0"/>
              </a:rPr>
              <a:t>Zoom)</a:t>
            </a:r>
            <a:r>
              <a:rPr lang="ru-RU" sz="2000" dirty="0" smtClean="0">
                <a:latin typeface="Bookman Old Style" panose="02050604050505020204" pitchFamily="18" charset="0"/>
                <a:cs typeface="Times New Roman" pitchFamily="18" charset="0"/>
              </a:rPr>
              <a:t>: Говорение</a:t>
            </a:r>
            <a:endParaRPr lang="ru-RU" sz="2000" dirty="0">
              <a:latin typeface="Bookman Old Style" panose="02050604050505020204" pitchFamily="18" charset="0"/>
              <a:cs typeface="Times New Roman" pitchFamily="18" charset="0"/>
            </a:endParaRPr>
          </a:p>
          <a:p>
            <a:pPr marL="109728" indent="0" algn="just">
              <a:buClr>
                <a:schemeClr val="accent2"/>
              </a:buClr>
              <a:buNone/>
            </a:pPr>
            <a:endParaRPr lang="ru-RU" sz="2000" dirty="0">
              <a:latin typeface="Bookman Old Style" panose="02050604050505020204" pitchFamily="18" charset="0"/>
              <a:cs typeface="Times New Roman" pitchFamily="18" charset="0"/>
            </a:endParaRPr>
          </a:p>
          <a:p>
            <a:pPr marL="109728" indent="0" algn="just">
              <a:buClr>
                <a:schemeClr val="accent2"/>
              </a:buClr>
              <a:buNone/>
            </a:pPr>
            <a:endParaRPr lang="ru-RU" sz="2800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ru-RU" sz="2800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marL="109728" indent="0" algn="just">
              <a:buNone/>
            </a:pPr>
            <a:endParaRPr lang="ru-RU" sz="2800" dirty="0" smtClean="0"/>
          </a:p>
          <a:p>
            <a:pPr marL="109728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87275" y="74678"/>
            <a:ext cx="7272808" cy="1188938"/>
          </a:xfrm>
        </p:spPr>
        <p:txBody>
          <a:bodyPr>
            <a:noAutofit/>
          </a:bodyPr>
          <a:lstStyle/>
          <a:p>
            <a:pPr algn="ctr"/>
            <a:r>
              <a:rPr lang="en-US" sz="2400" i="1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‘</a:t>
            </a:r>
            <a:r>
              <a:rPr lang="ru-RU" sz="2400" i="1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Как проходит экзамен</a:t>
            </a:r>
            <a:r>
              <a:rPr lang="en-US" sz="2400" i="1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?’</a:t>
            </a:r>
            <a:endParaRPr lang="ru-RU" sz="2400" i="1" dirty="0">
              <a:solidFill>
                <a:schemeClr val="tx1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grpSp>
        <p:nvGrpSpPr>
          <p:cNvPr id="7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8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 dirty="0"/>
            </a:p>
          </p:txBody>
        </p:sp>
        <p:grpSp>
          <p:nvGrpSpPr>
            <p:cNvPr id="10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1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 dirty="0"/>
              </a:p>
            </p:txBody>
          </p:sp>
          <p:sp>
            <p:nvSpPr>
              <p:cNvPr id="12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3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804248" y="6407944"/>
            <a:ext cx="1584176" cy="365125"/>
          </a:xfrm>
        </p:spPr>
        <p:txBody>
          <a:bodyPr/>
          <a:lstStyle/>
          <a:p>
            <a:r>
              <a:rPr lang="ru-RU" i="1" dirty="0" smtClean="0">
                <a:latin typeface="Bookman Old Style" panose="02050604050505020204" pitchFamily="18" charset="0"/>
              </a:rPr>
              <a:t>ЦОКО ТПУ </a:t>
            </a:r>
            <a:r>
              <a:rPr lang="ru-RU" dirty="0" smtClean="0">
                <a:latin typeface="Bookman Old Style" panose="02050604050505020204" pitchFamily="18" charset="0"/>
              </a:rPr>
              <a:t>2025</a:t>
            </a:r>
            <a:endParaRPr lang="ru-R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82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5594" y="2029479"/>
            <a:ext cx="8774558" cy="4743590"/>
          </a:xfrm>
        </p:spPr>
        <p:txBody>
          <a:bodyPr>
            <a:normAutofit/>
          </a:bodyPr>
          <a:lstStyle/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ru-RU" sz="2800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marL="624078" indent="-514350" algn="just">
              <a:buClr>
                <a:schemeClr val="accent2"/>
              </a:buClr>
              <a:buFont typeface="+mj-lt"/>
              <a:buAutoNum type="arabicPeriod"/>
            </a:pPr>
            <a:r>
              <a:rPr lang="ru-RU" sz="2800" dirty="0" smtClean="0">
                <a:latin typeface="Bookman Old Style" panose="02050604050505020204" pitchFamily="18" charset="0"/>
                <a:cs typeface="Times New Roman" pitchFamily="18" charset="0"/>
              </a:rPr>
              <a:t>Получить допуск</a:t>
            </a:r>
          </a:p>
          <a:p>
            <a:pPr marL="109728" indent="0" algn="just">
              <a:buClr>
                <a:schemeClr val="accent2"/>
              </a:buClr>
              <a:buNone/>
            </a:pPr>
            <a:r>
              <a:rPr lang="ru-RU" sz="2800" dirty="0" smtClean="0">
                <a:latin typeface="Bookman Old Style" panose="02050604050505020204" pitchFamily="18" charset="0"/>
                <a:cs typeface="Times New Roman" pitchFamily="18" charset="0"/>
              </a:rPr>
              <a:t> </a:t>
            </a:r>
          </a:p>
          <a:p>
            <a:pPr marL="624078" indent="-514350" algn="just">
              <a:buClr>
                <a:schemeClr val="accent2"/>
              </a:buClr>
              <a:buFont typeface="+mj-lt"/>
              <a:buAutoNum type="arabicPeriod"/>
            </a:pPr>
            <a:r>
              <a:rPr lang="ru-RU" sz="2800" dirty="0" smtClean="0">
                <a:latin typeface="Bookman Old Style" panose="02050604050505020204" pitchFamily="18" charset="0"/>
                <a:cs typeface="Times New Roman" pitchFamily="18" charset="0"/>
              </a:rPr>
              <a:t>Записаться на </a:t>
            </a:r>
            <a:r>
              <a:rPr lang="ru-RU" sz="2800" dirty="0" err="1" smtClean="0">
                <a:latin typeface="Bookman Old Style" panose="02050604050505020204" pitchFamily="18" charset="0"/>
                <a:cs typeface="Times New Roman" pitchFamily="18" charset="0"/>
              </a:rPr>
              <a:t>оргсобрание</a:t>
            </a:r>
            <a:r>
              <a:rPr lang="ru-RU" sz="2800" dirty="0" smtClean="0">
                <a:latin typeface="Bookman Old Style" panose="02050604050505020204" pitchFamily="18" charset="0"/>
                <a:cs typeface="Times New Roman" pitchFamily="18" charset="0"/>
              </a:rPr>
              <a:t> </a:t>
            </a:r>
          </a:p>
          <a:p>
            <a:pPr marL="624078" indent="-514350" algn="just">
              <a:buClr>
                <a:schemeClr val="accent2"/>
              </a:buClr>
              <a:buFont typeface="+mj-lt"/>
              <a:buAutoNum type="arabicPeriod"/>
            </a:pPr>
            <a:endParaRPr lang="ru-RU" sz="2800" dirty="0">
              <a:latin typeface="Bookman Old Style" panose="02050604050505020204" pitchFamily="18" charset="0"/>
              <a:cs typeface="Times New Roman" pitchFamily="18" charset="0"/>
            </a:endParaRPr>
          </a:p>
          <a:p>
            <a:pPr marL="624078" indent="-514350" algn="just">
              <a:buClr>
                <a:schemeClr val="accent2"/>
              </a:buClr>
              <a:buFont typeface="+mj-lt"/>
              <a:buAutoNum type="arabicPeriod"/>
            </a:pPr>
            <a:r>
              <a:rPr lang="ru-RU" sz="2800" dirty="0" smtClean="0">
                <a:latin typeface="Bookman Old Style" panose="02050604050505020204" pitchFamily="18" charset="0"/>
                <a:cs typeface="Times New Roman" pitchFamily="18" charset="0"/>
              </a:rPr>
              <a:t>Прийти на экзамен в соответствии с расписанием</a:t>
            </a:r>
          </a:p>
          <a:p>
            <a:pPr marL="624078" indent="-514350" algn="just">
              <a:buClr>
                <a:schemeClr val="accent2"/>
              </a:buClr>
              <a:buFont typeface="+mj-lt"/>
              <a:buAutoNum type="arabicPeriod"/>
            </a:pPr>
            <a:endParaRPr lang="ru-RU" sz="2800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marL="109728" indent="0" algn="just">
              <a:buNone/>
            </a:pPr>
            <a:endParaRPr lang="ru-RU" sz="2800" dirty="0" smtClean="0"/>
          </a:p>
          <a:p>
            <a:pPr marL="109728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64037" y="1015557"/>
            <a:ext cx="7224387" cy="1017553"/>
          </a:xfrm>
        </p:spPr>
        <p:txBody>
          <a:bodyPr>
            <a:noAutofit/>
          </a:bodyPr>
          <a:lstStyle/>
          <a:p>
            <a:pPr algn="ctr"/>
            <a:r>
              <a:rPr lang="en-US" sz="2400" i="1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‘</a:t>
            </a:r>
            <a:r>
              <a:rPr lang="ru-RU" sz="2400" i="1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Какие шаги необходимо сделать для сдачи экзамена</a:t>
            </a:r>
            <a:r>
              <a:rPr lang="en-US" sz="2400" i="1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?’</a:t>
            </a:r>
            <a:endParaRPr lang="ru-RU" sz="2400" i="1" dirty="0">
              <a:solidFill>
                <a:schemeClr val="tx1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grpSp>
        <p:nvGrpSpPr>
          <p:cNvPr id="7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8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 dirty="0"/>
            </a:p>
          </p:txBody>
        </p:sp>
        <p:grpSp>
          <p:nvGrpSpPr>
            <p:cNvPr id="10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1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 dirty="0"/>
              </a:p>
            </p:txBody>
          </p:sp>
          <p:sp>
            <p:nvSpPr>
              <p:cNvPr id="12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3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804248" y="6407944"/>
            <a:ext cx="1584176" cy="365125"/>
          </a:xfrm>
        </p:spPr>
        <p:txBody>
          <a:bodyPr/>
          <a:lstStyle/>
          <a:p>
            <a:r>
              <a:rPr lang="ru-RU" i="1" dirty="0" smtClean="0">
                <a:latin typeface="Bookman Old Style" panose="02050604050505020204" pitchFamily="18" charset="0"/>
              </a:rPr>
              <a:t>ЦОКО ТПУ </a:t>
            </a:r>
            <a:r>
              <a:rPr lang="ru-RU" dirty="0" smtClean="0">
                <a:latin typeface="Bookman Old Style" panose="02050604050505020204" pitchFamily="18" charset="0"/>
              </a:rPr>
              <a:t>2025</a:t>
            </a:r>
            <a:endParaRPr lang="ru-R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1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5138</TotalTime>
  <Words>749</Words>
  <Application>Microsoft Office PowerPoint</Application>
  <PresentationFormat>Экран (4:3)</PresentationFormat>
  <Paragraphs>231</Paragraphs>
  <Slides>17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Bookman Old Style</vt:lpstr>
      <vt:lpstr>Calibri</vt:lpstr>
      <vt:lpstr>Courier New</vt:lpstr>
      <vt:lpstr>Lucida Sans Unicode</vt:lpstr>
      <vt:lpstr>Times New Roman</vt:lpstr>
      <vt:lpstr>Verdana</vt:lpstr>
      <vt:lpstr>Wingdings</vt:lpstr>
      <vt:lpstr>Wingdings 2</vt:lpstr>
      <vt:lpstr>Wingdings 3</vt:lpstr>
      <vt:lpstr>Открытая</vt:lpstr>
      <vt:lpstr>Сертификационный экзамен  по иностранному языку в ТПУ </vt:lpstr>
      <vt:lpstr>‘ЧТО ТАКОЕ СЕРТИФИКАТ ТПУ ПО АНГЛИЙСКОМУ ЯЗЫКУ?’</vt:lpstr>
      <vt:lpstr> Сертификационный экзамен </vt:lpstr>
      <vt:lpstr>“Что мне дает сертификат ТПУ?”</vt:lpstr>
      <vt:lpstr>Презентация PowerPoint</vt:lpstr>
      <vt:lpstr>Сроки проведения сессий СЭ на 2024/2025 уч.год</vt:lpstr>
      <vt:lpstr>‘Кто может сдавать экзамен?’</vt:lpstr>
      <vt:lpstr>‘Как проходит экзамен?’</vt:lpstr>
      <vt:lpstr>‘Какие шаги необходимо сделать для сдачи экзамена?’</vt:lpstr>
      <vt:lpstr>1. ДОПУСК</vt:lpstr>
      <vt:lpstr>2. ОРГСОБРАНИЕ</vt:lpstr>
      <vt:lpstr>3. ИНФОРМАЦИЯ ОБ ЭКЗАМЕНЕ</vt:lpstr>
      <vt:lpstr>4. Результаты:</vt:lpstr>
      <vt:lpstr>СООТВЕТСТВИЕ уровням/сертификатам</vt:lpstr>
      <vt:lpstr>ВНИМАНИЕ! В течение учебного года можно пересдать ОДИН раздел экзамена, если все остальные разделы выполнены удовлетворительно, например   </vt:lpstr>
      <vt:lpstr>Дополнительную информацию можно получить:</vt:lpstr>
      <vt:lpstr>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Сертификационный экзамен  по иностранному языку</dc:title>
  <dc:creator>use</dc:creator>
  <cp:lastModifiedBy>Oxana P. Kabrysheva</cp:lastModifiedBy>
  <cp:revision>529</cp:revision>
  <dcterms:created xsi:type="dcterms:W3CDTF">2013-01-11T04:37:14Z</dcterms:created>
  <dcterms:modified xsi:type="dcterms:W3CDTF">2025-02-27T13:19:29Z</dcterms:modified>
</cp:coreProperties>
</file>