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3" r:id="rId3"/>
    <p:sldId id="316" r:id="rId4"/>
    <p:sldId id="315" r:id="rId5"/>
    <p:sldId id="323" r:id="rId6"/>
    <p:sldId id="317" r:id="rId7"/>
    <p:sldId id="276" r:id="rId8"/>
    <p:sldId id="325" r:id="rId9"/>
    <p:sldId id="298" r:id="rId10"/>
    <p:sldId id="259" r:id="rId11"/>
    <p:sldId id="288" r:id="rId12"/>
    <p:sldId id="269" r:id="rId13"/>
    <p:sldId id="320" r:id="rId14"/>
    <p:sldId id="322" r:id="rId15"/>
    <p:sldId id="292" r:id="rId16"/>
    <p:sldId id="303" r:id="rId17"/>
    <p:sldId id="280" r:id="rId18"/>
    <p:sldId id="324" r:id="rId19"/>
    <p:sldId id="294" r:id="rId20"/>
    <p:sldId id="279" r:id="rId21"/>
    <p:sldId id="287" r:id="rId22"/>
    <p:sldId id="295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87656" autoAdjust="0"/>
  </p:normalViewPr>
  <p:slideViewPr>
    <p:cSldViewPr>
      <p:cViewPr varScale="1">
        <p:scale>
          <a:sx n="77" d="100"/>
          <a:sy n="77" d="100"/>
        </p:scale>
        <p:origin x="4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3DF6-4795-41E3-97E3-B7295DF998B4}" type="datetimeFigureOut">
              <a:rPr lang="ru-RU" smtClean="0"/>
              <a:pPr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5CD4-4CE1-4C67-9D37-502A4A58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BA5C-4913-4463-A518-5123922D3167}" type="datetimeFigureOut">
              <a:rPr lang="ru-RU" smtClean="0"/>
              <a:pPr/>
              <a:t>01.03.2025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9766-8E44-4B56-AC24-9DF64E038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7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0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0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61383-1721-4F8E-935B-2EA4AB288F26}" type="datetime1">
              <a:rPr lang="ru-RU" smtClean="0"/>
              <a:t>01.03.2025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4933-DE6F-460B-B840-B323366955E2}" type="datetime1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4CF3-96BB-42D5-A80E-8969E02575CB}" type="datetime1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A59-80C2-415D-8000-668BCD62AD04}" type="datetime1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512-8C4E-4FF0-BA11-9AE4694286C4}" type="datetime1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79A-2CE9-4B6E-AED4-2E9855F739DF}" type="datetime1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D5D-1B4B-4B9D-9E32-2FFF59F1EE09}" type="datetime1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DCF-1BCE-4832-8788-2442E1B8E5B0}" type="datetime1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B4D-B78D-4E2D-8D93-D84A9E82238C}" type="datetime1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EBF4E3-4B43-4CF7-B00D-5E2FE8A19111}" type="datetime1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1C7775-BD12-4C6D-B662-79735B7A34F8}" type="datetime1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52AF0-B791-4F9B-A5CE-60D52EDD8AB3}" type="datetime1">
              <a:rPr lang="ru-RU" smtClean="0"/>
              <a:t>01.03.2025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101042" cy="35892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 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иностранному языку в ТПУ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8170" y="1124744"/>
            <a:ext cx="7968285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</a:rPr>
              <a:t>  </a:t>
            </a: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Тестирующие материалы разработаны с учетом требований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международных стандартов </a:t>
            </a:r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и ориентированы на тестируемых с уровнем языковой подготовки не ниже </a:t>
            </a:r>
          </a:p>
          <a:p>
            <a:pPr algn="ctr">
              <a:buNone/>
            </a:pP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уровня </a:t>
            </a:r>
            <a:r>
              <a:rPr lang="en-US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B</a:t>
            </a: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ru-RU" sz="4600" i="1" u="sng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Общеевропейской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шкалы 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уровней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владения иностранным языком (CEFR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pPr marL="109728" lvl="0" indent="0" algn="just">
              <a:buNone/>
            </a:pPr>
            <a:endParaRPr lang="ru-RU" sz="3200" dirty="0" smtClean="0"/>
          </a:p>
          <a:p>
            <a:pPr marL="109728" indent="0" algn="just">
              <a:buNone/>
            </a:pPr>
            <a:endParaRPr lang="ru-RU" sz="3200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78631"/>
            <a:ext cx="6860852" cy="1262137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0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 включает разделы:</a:t>
            </a:r>
            <a:endParaRPr lang="ru-RU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70901"/>
              </p:ext>
            </p:extLst>
          </p:nvPr>
        </p:nvGraphicFramePr>
        <p:xfrm>
          <a:off x="179513" y="1714488"/>
          <a:ext cx="8750208" cy="4450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2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44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5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«Чтение»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текста</a:t>
                      </a:r>
                      <a:r>
                        <a:rPr lang="ru-RU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языка»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задания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«Письмо»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3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заданий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текста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5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«Говорение»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 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27662"/>
              </p:ext>
            </p:extLst>
          </p:nvPr>
        </p:nvGraphicFramePr>
        <p:xfrm>
          <a:off x="2357422" y="857232"/>
          <a:ext cx="6572298" cy="42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Формат заданий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96469"/>
              </p:ext>
            </p:extLst>
          </p:nvPr>
        </p:nvGraphicFramePr>
        <p:xfrm>
          <a:off x="2357421" y="1285860"/>
          <a:ext cx="65722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53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54986"/>
              </p:ext>
            </p:extLst>
          </p:nvPr>
        </p:nvGraphicFramePr>
        <p:xfrm>
          <a:off x="179512" y="857232"/>
          <a:ext cx="2160239" cy="799468"/>
        </p:xfrm>
        <a:graphic>
          <a:graphicData uri="http://schemas.openxmlformats.org/drawingml/2006/table">
            <a:tbl>
              <a:tblPr/>
              <a:tblGrid>
                <a:gridCol w="216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76304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391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2800" b="1" u="sng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1. Вводная беседа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представление кандидата (собеседование с экспертом-экзаменатором на общепрофессиональные темы)</a:t>
            </a:r>
            <a:r>
              <a:rPr lang="en-US" sz="50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2. Монолог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проверяется умение кандидата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рассуждать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(описывать, сопоставлять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, аргументировать, высказывать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свою точку зрения) на основе предложенных визуальных опор (двух картинок). </a:t>
            </a: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3. Диалог с кандидатом, сдающим экзамен,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- оценивается умение вести дискуссию (представлять свою точку зрения, оспаривать другое мнение, адекватно реагировать на реплики собеседника, направлять разговор, когда это необходимо, приходить к общему выводу и т.д.) в заданной ситуации (предлагается обсудить спорное утверждение).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ВАЖНО!!!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не стараться доминировать в беседе и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 свести общение к монологу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, а быть готовым выслушивать собеседника и адекватно реагировать на реплики партнера.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85010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РАЗДЕЛ «ГОВОРЕНИЕ»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1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152368" cy="261417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0939"/>
              </p:ext>
            </p:extLst>
          </p:nvPr>
        </p:nvGraphicFramePr>
        <p:xfrm>
          <a:off x="179512" y="188641"/>
          <a:ext cx="8467760" cy="6399784"/>
        </p:xfrm>
        <a:graphic>
          <a:graphicData uri="http://schemas.openxmlformats.org/drawingml/2006/table">
            <a:tbl>
              <a:tblPr/>
              <a:tblGrid>
                <a:gridCol w="846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36076">
                <a:tc>
                  <a:txBody>
                    <a:bodyPr/>
                    <a:lstStyle/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EA157A"/>
                        </a:solidFill>
                        <a:effectLst>
                          <a:outerShdw blurRad="31750" dist="25400" dir="5400000" algn="tl">
                            <a:srgbClr val="000000">
                              <a:alpha val="25000"/>
                            </a:srgbClr>
                          </a:outerShdw>
                        </a:effectLst>
                        <a:latin typeface="Bookman Old Style"/>
                        <a:ea typeface="+mj-ea"/>
                      </a:endParaRP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РАЗДЕЛ </a:t>
                      </a:r>
                      <a:r>
                        <a:rPr lang="ru-RU" sz="2000" b="1" u="sng" kern="1200" dirty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«ПИСЬМО</a:t>
                      </a: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»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Выполняется </a:t>
                      </a: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от руки 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(не в компьютерной форме) на предоставленных бланках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3312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1.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ДВУХ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и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официальное письмо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описать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графически представленную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информацию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140-190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915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2.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ТРЁХ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 и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Essay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Article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Report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effectLst/>
                          <a:latin typeface="Bookman Old Style"/>
                          <a:ea typeface="+mn-ea"/>
                        </a:rPr>
                        <a:t>      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</a:rPr>
                        <a:t>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250-280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11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726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научные исследования;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карьера;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инженерия;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инновационные технологии;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климат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защита окружающей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среды;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образование;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работа за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рубежом;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свободное время;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массовой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коммуникации;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изучение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иностранных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языков;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спорт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здоровый образ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жизни;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путешествия и деловые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поездки за границу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2185983" y="116633"/>
            <a:ext cx="6706491" cy="1080119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Тематика </a:t>
            </a:r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текстов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8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0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392623"/>
            <a:ext cx="36576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НЕМЕЦКИЙ 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</a:t>
            </a:r>
            <a:r>
              <a:rPr lang="ru-RU" sz="2800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Написать письмо-отзыв. Кандидат может выбирать 1 из двух вариантов заданий.</a:t>
            </a: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en-US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180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Корректировка официального письма.</a:t>
            </a:r>
          </a:p>
          <a:p>
            <a:pPr marL="109728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ФРАНЦУЗСКИЙ </a:t>
            </a: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1.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Рассказать (закончить) историю на заданную тему используя прошедшее время.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80-100 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 Написать официальное/неофициальное письмо, выразить свою точку зрения на предлагаемую ситуацию и аргументировано ее защитить. </a:t>
            </a:r>
            <a:endParaRPr lang="ru-RU" sz="28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Bookman Old Style" panose="02050604050505020204" pitchFamily="18" charset="0"/>
                <a:cs typeface="Times New Roman" pitchFamily="18" charset="0"/>
              </a:rPr>
              <a:t>Объем: 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200 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969" y="395844"/>
            <a:ext cx="8229600" cy="926068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 «ПИСЬМО»</a:t>
            </a:r>
            <a:endParaRPr lang="ru-RU" sz="4000" u="sng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97737"/>
              </p:ext>
            </p:extLst>
          </p:nvPr>
        </p:nvGraphicFramePr>
        <p:xfrm>
          <a:off x="243657" y="1765298"/>
          <a:ext cx="8712968" cy="476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2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60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Полнота отражения содержания в соответствии с заданием.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Стилевое оформление речи (соблюдение регистра) в соответствии с форматом (письмо, описание графика, статья, доклад, эссе)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текста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и структурирование высказывания в соответствии с форматом (письмо, описание графика, статья, доклад, эссе);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Употребление средств логической связи в соответствии с форматом (письмо, описание графика, статья, доклад, эссе).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</a:t>
                      </a:r>
                    </a:p>
                    <a:p>
                      <a:pPr marL="247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лексического материала, его соответствие формату (письмо, описание графика, статья, доклад, эссе);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Адекватность (уместность) и правильность употребления лексики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Лексика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Грамматика</a:t>
                      </a: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грамматического материала, его соответствие поставленной задаче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Грамматические конструкции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(пассивные конструкции, сложные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предложения 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т. п. )   </a:t>
                      </a: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Орфография и пунктуация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орфографического оформления высказывания.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деления текста на предложения, пунктуационного оформления.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Критерии </a:t>
            </a:r>
            <a:r>
              <a:rPr lang="ru-RU" u="sng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оценивания выполнения заданий раздела </a:t>
            </a:r>
            <a: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«Письмо»</a:t>
            </a:r>
            <a:b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92328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84023"/>
              </p:ext>
            </p:extLst>
          </p:nvPr>
        </p:nvGraphicFramePr>
        <p:xfrm>
          <a:off x="179514" y="1340768"/>
          <a:ext cx="8964487" cy="504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09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35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Сумм</a:t>
                      </a: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2400" b="1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Уровни/ сертификаты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</a:t>
                      </a:r>
                      <a:endParaRPr lang="en-US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UOE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Говорение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1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С1 (ТПУ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III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≥70%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.2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.1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В1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64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СООТВЕТСТВИЕ уровням/сертификатам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431773"/>
              </p:ext>
            </p:extLst>
          </p:nvPr>
        </p:nvGraphicFramePr>
        <p:xfrm>
          <a:off x="179514" y="2357710"/>
          <a:ext cx="8712964" cy="337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566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53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пересдача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3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весь экзамен полностью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0"/>
            <a:ext cx="6883584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ВНИМАНИЕ! В течение учебного года можно пересдать ОДИН раздел экзамена, если все остальные разделы выполнены удовлетворительно, </a:t>
            </a:r>
            <a:r>
              <a:rPr lang="ru-RU" sz="4000" u="sng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например</a:t>
            </a:r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  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29684" cy="5139184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5100" i="1" dirty="0" smtClean="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Ваши результаты будут готовы                                                                          </a:t>
            </a:r>
            <a:r>
              <a:rPr lang="ru-RU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4 апреля   (после 14.00)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Вам выдаётся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8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</a:t>
            </a: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результатов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НЕ </a:t>
            </a:r>
            <a:r>
              <a:rPr lang="ru-RU" sz="8000" i="1" u="sng" dirty="0">
                <a:latin typeface="Bookman Old Style" panose="02050604050505020204" pitchFamily="18" charset="0"/>
                <a:cs typeface="Times New Roman" pitchFamily="18" charset="0"/>
              </a:rPr>
              <a:t>является </a:t>
            </a:r>
            <a:r>
              <a:rPr lang="ru-RU" sz="8000" i="1" u="sng" dirty="0" smtClean="0">
                <a:latin typeface="Bookman Old Style" panose="02050604050505020204" pitchFamily="18" charset="0"/>
                <a:cs typeface="Times New Roman" pitchFamily="18" charset="0"/>
              </a:rPr>
              <a:t>сертификатом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Вы можете получить 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ЦОКО (НТБ, ауд. 211,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sz="8000" b="1" i="1" u="sng" dirty="0">
                <a:latin typeface="Bookman Old Style" panose="02050604050505020204" pitchFamily="18" charset="0"/>
                <a:cs typeface="Times New Roman" pitchFamily="18" charset="0"/>
              </a:rPr>
              <a:t>телефону не сообщаются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заносятся в Базу  данных ТПУ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latin typeface="Bookman Old Style" panose="02050604050505020204" pitchFamily="18" charset="0"/>
                <a:cs typeface="Times New Roman" pitchFamily="18" charset="0"/>
              </a:rPr>
              <a:t>Не засчитываются в случае обнаружения экзаменатором несамостоятельного выполнения заданий (консультирование во время экзамена с другими кандидатами, списывание, использование учебных и справочных материалов, несанкционированные выходы в Интернет и т. д.).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pPr marL="0" algn="ctr"/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513684"/>
            <a:ext cx="6909000" cy="14751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Сроки проведения сессий СЭ на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202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4/2025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уч.год</a:t>
            </a:r>
            <a:endParaRPr lang="ru-RU" sz="32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en-US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988840"/>
            <a:ext cx="73865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21.10.2024 </a:t>
            </a:r>
            <a:r>
              <a:rPr lang="ru-RU" sz="2400" dirty="0"/>
              <a:t>- 25.10.2024 </a:t>
            </a:r>
          </a:p>
          <a:p>
            <a:pPr algn="ctr"/>
            <a:r>
              <a:rPr lang="ru-RU" sz="2400" dirty="0" smtClean="0"/>
              <a:t>02.12.2024 </a:t>
            </a:r>
            <a:r>
              <a:rPr lang="ru-RU" sz="2400" dirty="0"/>
              <a:t>- 13.12.2024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03.03.2025 </a:t>
            </a:r>
            <a:r>
              <a:rPr lang="ru-RU" sz="3200" dirty="0">
                <a:solidFill>
                  <a:srgbClr val="FF0000"/>
                </a:solidFill>
              </a:rPr>
              <a:t>- 14.03.2025</a:t>
            </a:r>
          </a:p>
          <a:p>
            <a:pPr algn="ctr"/>
            <a:r>
              <a:rPr lang="ru-RU" sz="3200" dirty="0"/>
              <a:t>21.04.2025 - 30.04.2025</a:t>
            </a:r>
          </a:p>
          <a:p>
            <a:pPr algn="ctr"/>
            <a:endParaRPr lang="ru-RU" sz="4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689504" cy="56886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Доступна на сайте </a:t>
            </a:r>
            <a:r>
              <a:rPr lang="en-US" sz="32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http://exam.tpu.ru </a:t>
            </a:r>
            <a:r>
              <a:rPr lang="en-US" sz="32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странице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Сертификационный экзамен по  иностранным языкам ⇨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Тестирование/анкетирование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Демо-версия экзамена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53337"/>
            <a:ext cx="1872208" cy="288032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1" y="3032124"/>
            <a:ext cx="4871941" cy="1188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" y="4538810"/>
            <a:ext cx="4871941" cy="14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5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6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7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" y="826873"/>
            <a:ext cx="4072225" cy="5773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829676"/>
            <a:ext cx="4032448" cy="5771149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55976" y="6492875"/>
            <a:ext cx="2350681" cy="365125"/>
          </a:xfrm>
        </p:spPr>
        <p:txBody>
          <a:bodyPr/>
          <a:lstStyle/>
          <a:p>
            <a:r>
              <a:rPr lang="ru-RU" dirty="0" smtClean="0"/>
              <a:t>ЦОКО ТПУ </a:t>
            </a:r>
            <a:r>
              <a:rPr lang="en-US" dirty="0" smtClean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054" y="2141035"/>
            <a:ext cx="8229600" cy="4259269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В центре обеспечения качества образования ТПУ: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НТБ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(Научно-техническая библиотека),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к.211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706 343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Email: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hlinkClick r:id="rId2"/>
              </a:rPr>
              <a:t>kulinform@tpu.ru</a:t>
            </a:r>
            <a:r>
              <a:rPr lang="ru-RU" sz="2400" i="1" dirty="0" smtClean="0"/>
              <a:t>  (</a:t>
            </a:r>
            <a:r>
              <a:rPr lang="ru-RU" sz="1600" i="1" u="sng" dirty="0" smtClean="0">
                <a:solidFill>
                  <a:srgbClr val="FF0000"/>
                </a:solidFill>
              </a:rPr>
              <a:t>Кулагина Екатерина Викторовна)</a:t>
            </a:r>
            <a:endParaRPr lang="en-US" sz="1600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На сайте: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</a:t>
            </a:r>
            <a:r>
              <a:rPr lang="en-GB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exam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.tpu.ru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(необходима авторизация)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5157" y="71488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Дополнительную информацию можно получить: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672112"/>
            <a:ext cx="2232247" cy="1728192"/>
          </a:xfrm>
          <a:prstGeom prst="rect">
            <a:avLst/>
          </a:prstGeom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07944"/>
            <a:ext cx="2264726" cy="27551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en-US" dirty="0" smtClean="0">
                <a:latin typeface="Bookman Old Style" panose="02050604050505020204" pitchFamily="18" charset="0"/>
              </a:rPr>
              <a:t>2024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7266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ЗА ВНИМАНИЕ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get_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357562"/>
            <a:ext cx="2857500" cy="2990850"/>
          </a:xfrm>
          <a:prstGeom prst="rect">
            <a:avLst/>
          </a:prstGeom>
        </p:spPr>
      </p:pic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48264" y="6407945"/>
            <a:ext cx="1440160" cy="36512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допуск к Сертификационному экзамену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 «Выше А2»</a:t>
            </a:r>
            <a:endParaRPr lang="ru-RU" sz="1200" dirty="0" smtClean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проводится </a:t>
            </a:r>
            <a:r>
              <a:rPr lang="ru-RU" sz="2800" b="1" dirty="0" smtClean="0">
                <a:latin typeface="Bookman Old Style" panose="02050604050505020204" pitchFamily="18" charset="0"/>
                <a:cs typeface="Times New Roman" pitchFamily="18" charset="0"/>
              </a:rPr>
              <a:t>2 раза в месяц </a:t>
            </a:r>
            <a:r>
              <a:rPr lang="ru-RU" sz="2600" b="1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каждую вторую и четвёртую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среду</a:t>
            </a: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месяца</a:t>
            </a:r>
            <a:r>
              <a:rPr lang="en-US" sz="2400" b="1" dirty="0" smtClean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r>
              <a:rPr lang="en-GB" sz="26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en-GB" sz="12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сразу же после выполнения теста.</a:t>
            </a:r>
          </a:p>
          <a:p>
            <a:pPr algn="just">
              <a:buFont typeface="Courier New" pitchFamily="49" charset="0"/>
              <a:buChar char="o"/>
            </a:pPr>
            <a:endParaRPr lang="ru-RU" sz="11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действительны 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в течение </a:t>
            </a:r>
            <a:endParaRPr lang="ru-RU" sz="28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1 календарного года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Пройти можно 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неограниченное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количество раз.</a:t>
            </a:r>
          </a:p>
          <a:p>
            <a:pPr marL="109728" indent="0" algn="r">
              <a:buNone/>
            </a:pPr>
            <a:r>
              <a:rPr lang="ru-RU" sz="2400" i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информация: 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://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endParaRPr lang="ru-RU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8893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ИЯ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(Тест В)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931416"/>
            <a:ext cx="8774558" cy="423388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международные сертификаты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подтверждающие уровень владения  ИЯ не ниже В1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сертификаты ТПУ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в том числе с истекшим сроком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действия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, написавшие 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Прогресс тест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с результатом от </a:t>
            </a:r>
            <a:r>
              <a:rPr lang="en-US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40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баллов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и выше</a:t>
            </a:r>
            <a:endParaRPr lang="ru-RU" sz="3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Подтверждающие документы необходимо представить </a:t>
            </a: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ЗАРАНЕЕ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ЦОКО (НТБ, к.211)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минимум за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день до 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экзамена)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8171" y="620688"/>
            <a:ext cx="8351912" cy="936104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Освобождаются </a:t>
            </a:r>
            <a:b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от тестирования  с целью оценки готовности к сдаче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экзамена по 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88224" y="6309320"/>
            <a:ext cx="1800200" cy="463749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latin typeface="Bookman Old Style" panose="02050604050505020204" pitchFamily="18" charset="0"/>
                <a:cs typeface="Times New Roman" pitchFamily="18" charset="0"/>
              </a:rPr>
              <a:t>ближайшее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 тестирование </a:t>
            </a: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5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марта </a:t>
            </a:r>
            <a:r>
              <a:rPr lang="ru-RU" sz="24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(среда)</a:t>
            </a:r>
            <a:r>
              <a:rPr lang="ru-RU" sz="2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16.</a:t>
            </a:r>
            <a:r>
              <a:rPr lang="en-US" sz="2600" b="1" u="sng" dirty="0">
                <a:latin typeface="Bookman Old Style" panose="02050604050505020204" pitchFamily="18" charset="0"/>
                <a:cs typeface="Times New Roman" pitchFamily="18" charset="0"/>
              </a:rPr>
              <a:t>3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0 </a:t>
            </a:r>
            <a:r>
              <a:rPr lang="ru-RU" sz="26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6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ОНЛАЙН</a:t>
            </a:r>
            <a:r>
              <a:rPr lang="ru-RU" sz="26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конференция </a:t>
            </a:r>
            <a:r>
              <a:rPr lang="ru-RU" sz="26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в</a:t>
            </a:r>
            <a:r>
              <a:rPr lang="ru-RU" sz="26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Zoom</a:t>
            </a:r>
            <a:r>
              <a:rPr lang="ru-RU" sz="26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endParaRPr lang="ru-RU" sz="2600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Регистрация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Bookman Old Style" panose="02050604050505020204" pitchFamily="18" charset="0"/>
                <a:cs typeface="Times New Roman" pitchFamily="18" charset="0"/>
              </a:rPr>
              <a:t>https://exam.tpu.ru/event/vhodnoe-testirovanie-dlja-dopuska-k-sdache-sertifikacionnogo-jekzamena-po-inostrannomu-jazyku-dlja-sotrudnikov-i-studentov-tpu.html</a:t>
            </a:r>
            <a:endParaRPr lang="ru-RU" sz="1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sz="2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                                                 </a:t>
            </a:r>
            <a:endParaRPr lang="ru-RU" b="1" dirty="0"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 smtClean="0">
                <a:latin typeface="Bookman Old Style" panose="02050604050505020204" pitchFamily="18" charset="0"/>
              </a:rPr>
              <a:t>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</a:t>
            </a:r>
            <a:r>
              <a:rPr lang="ru-RU" sz="28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ИЯ (</a:t>
            </a: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Тест В)</a:t>
            </a:r>
            <a:endParaRPr lang="ru-RU" sz="28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2127" t="35633" r="24639" b="28164"/>
          <a:stretch/>
        </p:blipFill>
        <p:spPr bwMode="auto">
          <a:xfrm>
            <a:off x="2627784" y="4031679"/>
            <a:ext cx="4618032" cy="237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3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308304" y="6525343"/>
            <a:ext cx="1338968" cy="2477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4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6516" t="14823" r="19027" b="4789"/>
          <a:stretch/>
        </p:blipFill>
        <p:spPr bwMode="auto">
          <a:xfrm>
            <a:off x="395536" y="332655"/>
            <a:ext cx="8424936" cy="6075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2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9600" b="1" dirty="0">
                <a:latin typeface="Bookman Old Style" panose="02050604050505020204" pitchFamily="18" charset="0"/>
                <a:cs typeface="Times New Roman" pitchFamily="18" charset="0"/>
              </a:rPr>
              <a:t>Т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естирование проводится в</a:t>
            </a:r>
          </a:p>
          <a:p>
            <a:pPr algn="ctr">
              <a:buNone/>
            </a:pPr>
            <a:endParaRPr lang="ru-RU" sz="72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компьютерной форме в</a:t>
            </a:r>
            <a:r>
              <a:rPr lang="ru-RU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контролируемых условиях</a:t>
            </a:r>
            <a:endParaRPr lang="en-US" sz="9600" b="1" i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Часть «Говорение» в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on-line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режиме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200" b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u="sng" dirty="0" smtClean="0">
                <a:latin typeface="Bookman Old Style" panose="02050604050505020204" pitchFamily="18" charset="0"/>
                <a:cs typeface="Times New Roman" pitchFamily="18" charset="0"/>
              </a:rPr>
              <a:t>Для участия необходимо:</a:t>
            </a:r>
          </a:p>
          <a:p>
            <a:pPr algn="ctr">
              <a:buNone/>
            </a:pPr>
            <a:endParaRPr lang="ru-RU" sz="3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пройти онлайн-регистрацию на сайте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r>
              <a:rPr lang="en-US" sz="96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(«Сертификационный экзамен 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по иностранным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языкам», вкладка «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Расписание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»);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посетить организационное собрание и записаться на свой поток;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при явке на экзамен иметь при себе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lvl="1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документ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 фотографией,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удостоверяющий личность;</a:t>
            </a:r>
          </a:p>
          <a:p>
            <a:pPr lvl="1" algn="just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свой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корпоративный логин и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пароль.</a:t>
            </a:r>
            <a:r>
              <a:rPr lang="ru-RU" sz="112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1200" b="1" i="1" u="sng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</a:t>
            </a:r>
            <a:r>
              <a:rPr lang="en-US" dirty="0" smtClean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!!!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Если вам необходима </a:t>
            </a:r>
            <a:r>
              <a:rPr lang="ru-RU" sz="3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справка,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подтверждающая участие в экзамене необходимо </a:t>
            </a:r>
            <a:r>
              <a:rPr lang="ru-RU" sz="3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заблаговременно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             отправить письмо</a:t>
            </a:r>
          </a:p>
          <a:p>
            <a:pPr algn="ctr">
              <a:buNone/>
            </a:pPr>
            <a:endParaRPr lang="ru-RU" sz="3400" b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u="sng" dirty="0" smtClean="0"/>
              <a:t>Кулагиной Екатерине Викторовне</a:t>
            </a:r>
            <a:endParaRPr lang="ru-RU" sz="2800" i="1" dirty="0" smtClean="0">
              <a:hlinkClick r:id="rId2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FF0000"/>
              </a:solidFill>
              <a:hlinkClick r:id="rId2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rgbClr val="FF0000"/>
                </a:solidFill>
                <a:hlinkClick r:id="rId2"/>
              </a:rPr>
              <a:t>kulinform@tpu.ru</a:t>
            </a:r>
            <a:r>
              <a:rPr lang="ru-RU" sz="2800" i="1" dirty="0" smtClean="0">
                <a:solidFill>
                  <a:srgbClr val="FF0000"/>
                </a:solidFill>
              </a:rPr>
              <a:t>      </a:t>
            </a:r>
          </a:p>
          <a:p>
            <a:pPr algn="ctr"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97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43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1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разрешается: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Письменный раздел экзамена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«Чтение», «Письмо», «Использование языка»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сдается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разделов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«Говорение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платформе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26720" y="6476401"/>
            <a:ext cx="36576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64088" y="6407945"/>
            <a:ext cx="2664296" cy="365124"/>
          </a:xfrm>
        </p:spPr>
        <p:txBody>
          <a:bodyPr/>
          <a:lstStyle/>
          <a:p>
            <a:r>
              <a:rPr lang="ru-RU" sz="1050" dirty="0" smtClean="0">
                <a:latin typeface="Bookman Old Style" panose="02050604050505020204" pitchFamily="18" charset="0"/>
              </a:rPr>
              <a:t>ЦОКО ТПУ </a:t>
            </a:r>
            <a:r>
              <a:rPr lang="ru-RU" sz="1050" dirty="0">
                <a:latin typeface="Bookman Old Style" panose="02050604050505020204" pitchFamily="18" charset="0"/>
              </a:rPr>
              <a:t>2024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6" y="1340768"/>
            <a:ext cx="916600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5910</TotalTime>
  <Words>1319</Words>
  <Application>Microsoft Office PowerPoint</Application>
  <PresentationFormat>Экран (4:3)</PresentationFormat>
  <Paragraphs>341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Сертификационный экзамен  по иностранному языку в ТПУ </vt:lpstr>
      <vt:lpstr>Сроки проведения сессий СЭ на 2024/2025 уч.год</vt:lpstr>
      <vt:lpstr>Оценка готовности к сдаче  Сертификационного экзамена по ИЯ (Тест В)</vt:lpstr>
      <vt:lpstr>Освобождаются  от тестирования  с целью оценки готовности к сдаче Сертификационного экзамена по ИЯ:</vt:lpstr>
      <vt:lpstr>Оценка готовности к сдаче  Сертификационного экзамена по ИЯ (Тест В)</vt:lpstr>
      <vt:lpstr>Презентация PowerPoint</vt:lpstr>
      <vt:lpstr> </vt:lpstr>
      <vt:lpstr> </vt:lpstr>
      <vt:lpstr>Презентация PowerPoint</vt:lpstr>
      <vt:lpstr> Сертификационный экзамен </vt:lpstr>
      <vt:lpstr>Экзамен включает разделы:</vt:lpstr>
      <vt:lpstr>РАЗДЕЛ «ГОВОРЕНИЕ»</vt:lpstr>
      <vt:lpstr>Презентация PowerPoint</vt:lpstr>
      <vt:lpstr>Тематика текстов</vt:lpstr>
      <vt:lpstr>РАЗДЕЛ «ПИСЬМО»</vt:lpstr>
      <vt:lpstr> Критерии оценивания выполнения заданий раздела «Письмо» </vt:lpstr>
      <vt:lpstr>СООТВЕТСТВИЕ уровням/сертификатам</vt:lpstr>
      <vt:lpstr>ВНИМАНИЕ! В течение учебного года можно пересдать ОДИН раздел экзамена, если все остальные разделы выполнены удовлетворительно, например   </vt:lpstr>
      <vt:lpstr>Результаты:</vt:lpstr>
      <vt:lpstr>Демо-версия экзамена</vt:lpstr>
      <vt:lpstr>Презентация PowerPoint</vt:lpstr>
      <vt:lpstr>Дополнительную информацию можно получить: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Сертификационный экзамен  по иностранному языку</dc:title>
  <dc:creator>use</dc:creator>
  <cp:lastModifiedBy>Oxana P. Kabrysheva</cp:lastModifiedBy>
  <cp:revision>516</cp:revision>
  <dcterms:created xsi:type="dcterms:W3CDTF">2013-01-11T04:37:14Z</dcterms:created>
  <dcterms:modified xsi:type="dcterms:W3CDTF">2025-03-01T15:49:53Z</dcterms:modified>
</cp:coreProperties>
</file>