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6" r:id="rId3"/>
    <p:sldId id="320" r:id="rId4"/>
    <p:sldId id="303" r:id="rId5"/>
    <p:sldId id="331" r:id="rId6"/>
    <p:sldId id="329" r:id="rId7"/>
    <p:sldId id="316" r:id="rId8"/>
    <p:sldId id="330" r:id="rId9"/>
    <p:sldId id="328" r:id="rId10"/>
    <p:sldId id="333" r:id="rId11"/>
    <p:sldId id="33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7" autoAdjust="0"/>
    <p:restoredTop sz="87656" autoAdjust="0"/>
  </p:normalViewPr>
  <p:slideViewPr>
    <p:cSldViewPr>
      <p:cViewPr varScale="1">
        <p:scale>
          <a:sx n="81" d="100"/>
          <a:sy n="81" d="100"/>
        </p:scale>
        <p:origin x="14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D3DF6-4795-41E3-97E3-B7295DF998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05CD4-4CE1-4C67-9D37-502A4A58F1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69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9BA5C-4913-4463-A518-5123922D3167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A9766-8E44-4B56-AC24-9DF64E0383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95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4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162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338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061383-1721-4F8E-935B-2EA4AB288F26}" type="datetime1">
              <a:rPr lang="ru-RU" smtClean="0"/>
              <a:t>28.03.2025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4933-DE6F-460B-B840-B323366955E2}" type="datetime1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4CF3-96BB-42D5-A80E-8969E02575CB}" type="datetime1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2A59-80C2-415D-8000-668BCD62AD04}" type="datetime1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9512-8C4E-4FF0-BA11-9AE4694286C4}" type="datetime1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379A-2CE9-4B6E-AED4-2E9855F739DF}" type="datetime1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D5D-1B4B-4B9D-9E32-2FFF59F1EE09}" type="datetime1">
              <a:rPr lang="ru-RU" smtClean="0"/>
              <a:t>28.03.2025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BDCF-1BCE-4832-8788-2442E1B8E5B0}" type="datetime1">
              <a:rPr lang="ru-RU" smtClean="0"/>
              <a:t>28.03.2025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1B4D-B78D-4E2D-8D93-D84A9E82238C}" type="datetime1">
              <a:rPr lang="ru-RU" smtClean="0"/>
              <a:t>28.03.2025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AEBF4E3-4B43-4CF7-B00D-5E2FE8A19111}" type="datetime1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1C7775-BD12-4C6D-B662-79735B7A34F8}" type="datetime1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652AF0-B791-4F9B-A5CE-60D52EDD8AB3}" type="datetime1">
              <a:rPr lang="ru-RU" smtClean="0"/>
              <a:t>28.03.2025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riteandimprove.com/" TargetMode="External"/><Relationship Id="rId2" Type="http://schemas.openxmlformats.org/officeDocument/2006/relationships/hyperlink" Target="https://exam.tpu.ru/event/sertifikacionnyj-jekzamen-po-inostrannym-jazykam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8101042" cy="35892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Сертификационный экзамен ТПУ по английскому языку 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WRITING </a:t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 1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10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1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2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3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483824"/>
              </p:ext>
            </p:extLst>
          </p:nvPr>
        </p:nvGraphicFramePr>
        <p:xfrm>
          <a:off x="457200" y="1481138"/>
          <a:ext cx="8229600" cy="4802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732"/>
                <a:gridCol w="3363586"/>
                <a:gridCol w="3363586"/>
                <a:gridCol w="115569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Письмо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График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Timing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Прочитать</a:t>
                      </a:r>
                      <a:r>
                        <a:rPr lang="ru-RU" sz="1200" baseline="0" dirty="0" smtClean="0"/>
                        <a:t> и перевести задание. </a:t>
                      </a:r>
                      <a:endParaRPr lang="ru-RU" sz="1200" dirty="0"/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мин</a:t>
                      </a:r>
                      <a:endParaRPr lang="ru-RU" sz="1200" dirty="0"/>
                    </a:p>
                  </a:txBody>
                  <a:tcPr/>
                </a:tc>
              </a:tr>
              <a:tr h="83179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 smtClean="0"/>
                        <a:t>На черновике составить план </a:t>
                      </a:r>
                      <a:r>
                        <a:rPr lang="ru-RU" sz="1200" dirty="0" smtClean="0"/>
                        <a:t>:</a:t>
                      </a:r>
                    </a:p>
                    <a:p>
                      <a:r>
                        <a:rPr lang="ru-RU" sz="1200" dirty="0" smtClean="0"/>
                        <a:t>Выделить ключевые вопросы</a:t>
                      </a:r>
                      <a:r>
                        <a:rPr lang="ru-RU" sz="1200" baseline="0" dirty="0" smtClean="0"/>
                        <a:t> (письмо),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baseline="0" dirty="0" smtClean="0"/>
                        <a:t>На черновике составить план: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Обозначить схожие тренды, исключения, данные в прогрессе, изменения или их отсутствие+ подкрепить цифрами</a:t>
                      </a:r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мин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Написать </a:t>
                      </a:r>
                      <a:r>
                        <a:rPr lang="ru-RU" sz="1200" u="sng" dirty="0" err="1" smtClean="0"/>
                        <a:t>обращение+первый</a:t>
                      </a:r>
                      <a:r>
                        <a:rPr lang="ru-RU" sz="1200" u="sng" baseline="0" dirty="0" smtClean="0"/>
                        <a:t> абзац : </a:t>
                      </a:r>
                      <a:r>
                        <a:rPr lang="ru-RU" sz="1200" baseline="0" dirty="0" smtClean="0"/>
                        <a:t>цель, предыдущие контакты, источник информации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Написать </a:t>
                      </a:r>
                      <a:r>
                        <a:rPr lang="ru-RU" sz="1200" u="sng" dirty="0" smtClean="0"/>
                        <a:t>введение</a:t>
                      </a:r>
                      <a:r>
                        <a:rPr lang="ru-RU" sz="1200" dirty="0" smtClean="0"/>
                        <a:t> : </a:t>
                      </a:r>
                      <a:r>
                        <a:rPr lang="ru-RU" sz="1200" dirty="0" err="1" smtClean="0"/>
                        <a:t>перефраз</a:t>
                      </a:r>
                      <a:r>
                        <a:rPr lang="ru-RU" sz="1200" dirty="0" smtClean="0"/>
                        <a:t> задания, краткое описание информации на графике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мин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 smtClean="0"/>
                        <a:t>Основная часть </a:t>
                      </a:r>
                      <a:r>
                        <a:rPr lang="ru-RU" sz="1200" dirty="0" smtClean="0"/>
                        <a:t>: ответы на ВСЕ вопросы задания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 smtClean="0"/>
                        <a:t>Основная часть </a:t>
                      </a:r>
                      <a:r>
                        <a:rPr lang="ru-RU" sz="1200" dirty="0" smtClean="0"/>
                        <a:t>: сравнение данных, тренды, возможные причины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 мин</a:t>
                      </a:r>
                      <a:endParaRPr lang="ru-RU" sz="1200" dirty="0"/>
                    </a:p>
                  </a:txBody>
                  <a:tcPr/>
                </a:tc>
              </a:tr>
              <a:tr h="6728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 smtClean="0"/>
                        <a:t>Заключение: </a:t>
                      </a:r>
                      <a:r>
                        <a:rPr lang="ru-RU" sz="1200" dirty="0" smtClean="0"/>
                        <a:t>надежда на последующие контакты, завершающая</a:t>
                      </a:r>
                      <a:r>
                        <a:rPr lang="ru-RU" sz="1200" baseline="0" dirty="0" smtClean="0"/>
                        <a:t> фраза, подпись  (вымышленное имя,  должность)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 smtClean="0"/>
                        <a:t>Заключение: </a:t>
                      </a:r>
                      <a:r>
                        <a:rPr lang="ru-RU" sz="1200" u="none" dirty="0" smtClean="0"/>
                        <a:t>Вывод в </a:t>
                      </a:r>
                      <a:r>
                        <a:rPr lang="ru-RU" sz="1200" u="none" dirty="0" err="1" smtClean="0"/>
                        <a:t>соотвествии</a:t>
                      </a:r>
                      <a:r>
                        <a:rPr lang="ru-RU" sz="1200" u="none" dirty="0" smtClean="0"/>
                        <a:t> с темой графика</a:t>
                      </a:r>
                      <a:endParaRPr lang="ru-RU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мин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6. </a:t>
                      </a:r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Посчитать слова (126-209)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мин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Критическое чтение написанного текста (см. чек-лист)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мин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ИТОГО: 35 мин</a:t>
                      </a:r>
                      <a:endParaRPr lang="ru-RU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Стратегия выполнения+</a:t>
            </a:r>
            <a:r>
              <a:rPr lang="en-US" dirty="0"/>
              <a:t>timing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472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exam.tpu.ru/event/sertifikacionnyj-jekzamen-po-inostrannym-jazykam.html</a:t>
            </a:r>
            <a:r>
              <a:rPr lang="ru-RU" sz="2000" dirty="0" smtClean="0"/>
              <a:t> вкладка </a:t>
            </a:r>
            <a:r>
              <a:rPr lang="en-US" sz="2000" dirty="0" smtClean="0"/>
              <a:t>“</a:t>
            </a:r>
            <a:r>
              <a:rPr lang="ru-RU" sz="2000" dirty="0" smtClean="0"/>
              <a:t>Файлы</a:t>
            </a:r>
            <a:r>
              <a:rPr lang="en-US" sz="2000" dirty="0" smtClean="0"/>
              <a:t>”  (</a:t>
            </a:r>
            <a:r>
              <a:rPr lang="ru-RU" sz="2000" dirty="0" smtClean="0"/>
              <a:t>подробно шкалы оценивания, </a:t>
            </a:r>
            <a:r>
              <a:rPr lang="ru-RU" sz="2000" dirty="0" err="1" smtClean="0"/>
              <a:t>демо</a:t>
            </a:r>
            <a:r>
              <a:rPr lang="ru-RU" sz="2000" dirty="0" smtClean="0"/>
              <a:t>-версия, презентации и др.)</a:t>
            </a:r>
          </a:p>
          <a:p>
            <a:endParaRPr lang="en-US" sz="2000" dirty="0"/>
          </a:p>
          <a:p>
            <a:r>
              <a:rPr lang="en-US" sz="2000" dirty="0">
                <a:hlinkClick r:id="rId3"/>
              </a:rPr>
              <a:t>https://writeandimprove.com</a:t>
            </a:r>
            <a:r>
              <a:rPr lang="en-US" sz="2000" dirty="0" smtClean="0">
                <a:hlinkClick r:id="rId3"/>
              </a:rPr>
              <a:t>/</a:t>
            </a:r>
            <a:r>
              <a:rPr lang="en-US" sz="2000" dirty="0" smtClean="0"/>
              <a:t> </a:t>
            </a:r>
            <a:r>
              <a:rPr lang="ru-RU" sz="2000" dirty="0" smtClean="0"/>
              <a:t>тренировка, проверка написанного текста на соответствие уровню, возможность улучшить текст.</a:t>
            </a:r>
          </a:p>
          <a:p>
            <a:pPr marL="109728" indent="0">
              <a:buNone/>
            </a:pPr>
            <a:r>
              <a:rPr lang="ru-RU" sz="2000" dirty="0" smtClean="0"/>
              <a:t>   Выбрать в списке слева </a:t>
            </a:r>
            <a:r>
              <a:rPr lang="en-US" sz="2000" dirty="0" smtClean="0"/>
              <a:t>B2 First</a:t>
            </a:r>
            <a:r>
              <a:rPr lang="ru-RU" sz="2000" dirty="0"/>
              <a:t> </a:t>
            </a:r>
            <a:r>
              <a:rPr lang="ru-RU" sz="2000" dirty="0" smtClean="0"/>
              <a:t>( Письмо) или </a:t>
            </a:r>
            <a:r>
              <a:rPr lang="en-US" sz="2000" dirty="0" smtClean="0"/>
              <a:t>IELTS </a:t>
            </a:r>
            <a:r>
              <a:rPr lang="ru-RU" sz="2000" dirty="0" smtClean="0"/>
              <a:t>  </a:t>
            </a:r>
            <a:r>
              <a:rPr lang="en-US" sz="2000" dirty="0" smtClean="0"/>
              <a:t>academic (</a:t>
            </a:r>
            <a:r>
              <a:rPr lang="ru-RU" sz="2000" dirty="0" smtClean="0"/>
              <a:t>График).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Полезные ресурсы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0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28124"/>
            <a:ext cx="7344816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1.Задания и критерии оценивания</a:t>
            </a:r>
          </a:p>
          <a:p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2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Написание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формального письма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(задание А): содержание, структура, типичные ошибки, эффективные стратегии выполнения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задания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3.Описание графика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(задание В): содержание, структура, типичные ошибки, эффективные стратегии выполнения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задания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4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.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по каждому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заданию</a:t>
            </a: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         5. Полезные ресурсы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833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/>
                </a:solidFill>
              </a:rPr>
              <a:t>12</a:t>
            </a: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408828"/>
              </p:ext>
            </p:extLst>
          </p:nvPr>
        </p:nvGraphicFramePr>
        <p:xfrm>
          <a:off x="179512" y="188641"/>
          <a:ext cx="8467760" cy="8249306"/>
        </p:xfrm>
        <a:graphic>
          <a:graphicData uri="http://schemas.openxmlformats.org/drawingml/2006/table">
            <a:tbl>
              <a:tblPr/>
              <a:tblGrid>
                <a:gridCol w="84677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236076">
                <a:tc>
                  <a:txBody>
                    <a:bodyPr/>
                    <a:lstStyle/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ru-RU" sz="2000" b="1" u="sng" kern="1200" dirty="0" smtClean="0">
                        <a:solidFill>
                          <a:srgbClr val="EA157A"/>
                        </a:solidFill>
                        <a:effectLst>
                          <a:outerShdw blurRad="31750" dist="25400" dir="5400000" algn="tl">
                            <a:srgbClr val="000000">
                              <a:alpha val="25000"/>
                            </a:srgbClr>
                          </a:outerShdw>
                        </a:effectLst>
                        <a:latin typeface="Bookman Old Style"/>
                        <a:ea typeface="+mj-ea"/>
                      </a:endParaRPr>
                    </a:p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ru-RU" sz="2000" b="1" u="sng" kern="1200" dirty="0" smtClean="0">
                          <a:solidFill>
                            <a:srgbClr val="EA157A"/>
                          </a:solidFill>
                          <a:effectLst>
                            <a:outerShdw blurRad="31750" dist="25400" dir="5400000" algn="tl">
                              <a:srgbClr val="000000">
                                <a:alpha val="25000"/>
                              </a:srgbClr>
                            </a:outerShdw>
                          </a:effectLst>
                          <a:latin typeface="Bookman Old Style"/>
                          <a:ea typeface="+mj-ea"/>
                        </a:rPr>
                        <a:t>РАЗДЕЛ </a:t>
                      </a:r>
                      <a:r>
                        <a:rPr lang="ru-RU" sz="2000" b="1" u="sng" kern="1200" dirty="0">
                          <a:solidFill>
                            <a:srgbClr val="EA157A"/>
                          </a:solidFill>
                          <a:effectLst>
                            <a:outerShdw blurRad="31750" dist="25400" dir="5400000" algn="tl">
                              <a:srgbClr val="000000">
                                <a:alpha val="25000"/>
                              </a:srgbClr>
                            </a:outerShdw>
                          </a:effectLst>
                          <a:latin typeface="Bookman Old Style"/>
                          <a:ea typeface="+mj-ea"/>
                        </a:rPr>
                        <a:t>«ПИСЬМО</a:t>
                      </a:r>
                      <a:r>
                        <a:rPr lang="ru-RU" sz="2000" b="1" u="sng" kern="1200" dirty="0" smtClean="0">
                          <a:solidFill>
                            <a:srgbClr val="EA157A"/>
                          </a:solidFill>
                          <a:effectLst>
                            <a:outerShdw blurRad="31750" dist="25400" dir="5400000" algn="tl">
                              <a:srgbClr val="000000">
                                <a:alpha val="25000"/>
                              </a:srgbClr>
                            </a:outerShdw>
                          </a:effectLst>
                          <a:latin typeface="Bookman Old Style"/>
                          <a:ea typeface="+mj-ea"/>
                        </a:rPr>
                        <a:t>»</a:t>
                      </a:r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Выполняется</a:t>
                      </a:r>
                      <a:r>
                        <a:rPr kumimoji="0" lang="en-US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на предоставленных бланках. </a:t>
                      </a:r>
                      <a:endParaRPr kumimoji="0" lang="en-US" sz="20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EA157A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не в компьютерной форме</a:t>
                      </a:r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kumimoji="0" lang="ru-RU" sz="20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628" marR="42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07791">
                <a:tc>
                  <a:txBody>
                    <a:bodyPr/>
                    <a:lstStyle/>
                    <a:p>
                      <a:pPr marL="365760" indent="-255905"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Часть 1. 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365760" indent="-255905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Выполнить 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ОДНО</a:t>
                      </a:r>
                      <a:r>
                        <a:rPr lang="ru-RU" sz="2400" b="1" i="1" kern="1200" dirty="0">
                          <a:solidFill>
                            <a:srgbClr val="FF0000"/>
                          </a:solidFill>
                          <a:effectLst/>
                          <a:latin typeface="Bookman Old Style"/>
                          <a:ea typeface="+mn-ea"/>
                        </a:rPr>
                        <a:t>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из 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ДВУХ</a:t>
                      </a:r>
                      <a:r>
                        <a:rPr lang="ru-RU" sz="2400" b="1" i="1" kern="1200" dirty="0">
                          <a:solidFill>
                            <a:srgbClr val="FF0000"/>
                          </a:solidFill>
                          <a:effectLst/>
                          <a:latin typeface="Bookman Old Style"/>
                          <a:ea typeface="+mn-ea"/>
                        </a:rPr>
                        <a:t>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заданий</a:t>
                      </a: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 и </a:t>
                      </a:r>
                      <a:r>
                        <a:rPr lang="ru-RU" sz="2400" b="1" u="sng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на выбор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: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  <a:tabLst>
                          <a:tab pos="457200" algn="l"/>
                        </a:tabLs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написать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официальное письмо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  <a:tabLst>
                          <a:tab pos="457200" algn="l"/>
                        </a:tabLs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описать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графически представленную </a:t>
                      </a:r>
                      <a:r>
                        <a:rPr lang="ru-RU" sz="2400" b="1" i="1" kern="1200" dirty="0" smtClean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информацию</a:t>
                      </a:r>
                      <a:r>
                        <a:rPr lang="ru-RU" sz="2400" b="1" i="1" kern="12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                     </a:t>
                      </a:r>
                      <a:r>
                        <a:rPr lang="ru-RU" sz="2400" b="1" i="1" kern="1200" dirty="0" smtClean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Объем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: 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140-190 </a:t>
                      </a:r>
                      <a:r>
                        <a:rPr lang="ru-RU" sz="2400" b="1" i="1" kern="1200" dirty="0" smtClean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слов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628" marR="42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69915">
                <a:tc>
                  <a:txBody>
                    <a:bodyPr/>
                    <a:lstStyle/>
                    <a:p>
                      <a:pPr marL="365760" indent="-255905"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28" marR="42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11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151400"/>
              </p:ext>
            </p:extLst>
          </p:nvPr>
        </p:nvGraphicFramePr>
        <p:xfrm>
          <a:off x="243657" y="1765298"/>
          <a:ext cx="8712968" cy="4760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099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024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7600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Полнота отражения содержания в соответствии с заданием.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Стилевое оформление речи (соблюдение регистра) в соответствии с форматом </a:t>
                      </a:r>
                      <a:endParaRPr lang="ru-RU" sz="14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Объём высказывания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текста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и структурирование высказывания в соответствии с форматом (письмо, описание графика</a:t>
                      </a: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,); 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Употребление средств логической связи в соответствии с форматом (письмо, описание графика, статья, доклад, эссе).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КЗ</a:t>
                      </a:r>
                    </a:p>
                    <a:p>
                      <a:pPr marL="2476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Лексика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Разнообразие лексического материала, его соответствие формату (письмо, описание графика, статья, доклад, эссе);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Адекватность (уместность) и правильность употребления лексики</a:t>
                      </a: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Лексика</a:t>
                      </a:r>
                      <a:r>
                        <a:rPr lang="ru-RU" sz="14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 В2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Грамматика</a:t>
                      </a:r>
                    </a:p>
                    <a:p>
                      <a:pPr marL="228600" lvl="0" indent="-2286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Разнообразие грамматического материала, его соответствие поставленной задаче</a:t>
                      </a: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конструкции</a:t>
                      </a:r>
                      <a:r>
                        <a:rPr lang="ru-RU" sz="14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 В2</a:t>
                      </a:r>
                      <a:endParaRPr lang="ru-RU" sz="1400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Arial" pitchFamily="34" charset="0"/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(пассивные конструкции, сложные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предложения 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Arial" pitchFamily="34" charset="0"/>
                        <a:buNone/>
                      </a:pP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т. п. )   </a:t>
                      </a: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Орфография и пунктуация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Правильность орфографического оформления высказывания.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Правильность деления текста на предложения, пунктуационного оформления.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632848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sz="2700" u="sng" dirty="0" smtClean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Критерии </a:t>
            </a:r>
            <a:r>
              <a:rPr lang="ru-RU" sz="27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оценивания выполнения </a:t>
            </a:r>
            <a:r>
              <a:rPr lang="ru-RU" sz="2700" u="sng" dirty="0" smtClean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заданий</a:t>
            </a:r>
            <a:r>
              <a:rPr lang="en-US" sz="2700" u="sng" dirty="0" smtClean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700" u="sng" dirty="0" smtClean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раздела </a:t>
            </a:r>
            <a:r>
              <a:rPr lang="ru-RU" sz="27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«Письмо</a:t>
            </a:r>
            <a:r>
              <a:rPr lang="ru-RU" sz="2700" u="sng" dirty="0" smtClean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»</a:t>
            </a:r>
            <a:br>
              <a:rPr lang="ru-RU" sz="2700" u="sng" dirty="0" smtClean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700" u="sng" dirty="0" smtClean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(max 3 </a:t>
            </a:r>
            <a:r>
              <a:rPr lang="ru-RU" sz="2700" u="sng" dirty="0" smtClean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балла по каждому критерию)</a:t>
            </a:r>
            <a:r>
              <a:rPr lang="ru-RU" u="sng" dirty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/>
            </a:r>
            <a:br>
              <a:rPr lang="ru-RU" u="sng" dirty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</a:br>
            <a:endParaRPr lang="ru-RU" u="sng" dirty="0">
              <a:solidFill>
                <a:schemeClr val="accent2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endParaRPr lang="ru-RU" dirty="0"/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/>
            </a:p>
          </p:txBody>
        </p:sp>
        <p:grpSp>
          <p:nvGrpSpPr>
            <p:cNvPr id="9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0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/>
              </a:p>
            </p:txBody>
          </p:sp>
          <p:sp>
            <p:nvSpPr>
              <p:cNvPr id="11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3792328" cy="365125"/>
          </a:xfrm>
        </p:spPr>
        <p:txBody>
          <a:bodyPr/>
          <a:lstStyle/>
          <a:p>
            <a:r>
              <a:rPr lang="ru-RU" dirty="0" smtClean="0">
                <a:latin typeface="Bookman Old Style" panose="02050604050505020204" pitchFamily="18" charset="0"/>
              </a:rPr>
              <a:t>ЦОКО ТПУ 202</a:t>
            </a:r>
            <a:r>
              <a:rPr lang="en-US" dirty="0" smtClean="0">
                <a:latin typeface="Bookman Old Style" panose="02050604050505020204" pitchFamily="18" charset="0"/>
              </a:rPr>
              <a:t>5</a:t>
            </a:r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90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350" t="24801" r="16138" b="10800"/>
          <a:stretch/>
        </p:blipFill>
        <p:spPr>
          <a:xfrm>
            <a:off x="107504" y="260648"/>
            <a:ext cx="9036496" cy="614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50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ЦОКО ТПУ 2018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25426" t="27436" r="27721" b="31800"/>
          <a:stretch/>
        </p:blipFill>
        <p:spPr>
          <a:xfrm>
            <a:off x="323528" y="260648"/>
            <a:ext cx="8689504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622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1938" y="1421714"/>
            <a:ext cx="8774558" cy="4743590"/>
          </a:xfrm>
        </p:spPr>
        <p:txBody>
          <a:bodyPr>
            <a:normAutofit fontScale="77500" lnSpcReduction="20000"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Количество слов: 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126 -209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Начало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/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завершение 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письма на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ОТДЕЛЬНОЙ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строке</a:t>
            </a:r>
            <a:r>
              <a:rPr lang="en-US" sz="2800" dirty="0" smtClean="0"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:</a:t>
            </a:r>
          </a:p>
          <a:p>
            <a:pPr marL="109728" indent="0" algn="just">
              <a:buClr>
                <a:schemeClr val="accent2"/>
              </a:buClr>
              <a:buNone/>
            </a:pPr>
            <a:endParaRPr lang="ru-RU" sz="2800" dirty="0" smtClean="0">
              <a:latin typeface="Bookman Old Style" panose="02050604050505020204" pitchFamily="18" charset="0"/>
              <a:cs typeface="Times New Roman" pitchFamily="18" charset="0"/>
            </a:endParaRPr>
          </a:p>
          <a:p>
            <a:pPr marL="109728" indent="0" algn="just">
              <a:buClr>
                <a:schemeClr val="accent2"/>
              </a:buClr>
              <a:buNone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Dear Sir/Madam,                  Yours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faithfully, 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marL="109728" indent="0" algn="just">
              <a:buClr>
                <a:schemeClr val="accent2"/>
              </a:buClr>
              <a:buNone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                              ИЛИ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marL="109728" indent="0" algn="just">
              <a:buClr>
                <a:schemeClr val="accent2"/>
              </a:buClr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Dear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Mr. (Smith),                 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Yours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sincerely,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en-US" sz="2800" b="1" dirty="0" smtClean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На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ВСЕ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 вопросы задания есть 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ПРЯМОЙ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ответ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НЕТ сокращений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Текст разделен 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абзацы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ПЯТЬ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 связующих элементов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кроме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and, but, also</a:t>
            </a:r>
            <a:endParaRPr lang="en-GB" sz="2600" b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en-GB" sz="12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Базовая грамматика: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 артикли,</a:t>
            </a:r>
            <a:r>
              <a:rPr lang="en-US" sz="2800" dirty="0" smtClean="0"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форма глагола </a:t>
            </a:r>
            <a:r>
              <a:rPr lang="en-US" sz="2800" dirty="0" smtClean="0">
                <a:latin typeface="Bookman Old Style" panose="02050604050505020204" pitchFamily="18" charset="0"/>
                <a:cs typeface="Times New Roman" pitchFamily="18" charset="0"/>
              </a:rPr>
              <a:t>be,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окончание </a:t>
            </a:r>
            <a:r>
              <a:rPr lang="en-US" sz="2800" dirty="0" smtClean="0">
                <a:latin typeface="Bookman Old Style" panose="02050604050505020204" pitchFamily="18" charset="0"/>
                <a:cs typeface="Times New Roman" pitchFamily="18" charset="0"/>
              </a:rPr>
              <a:t>–s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Bookman Old Style" panose="02050604050505020204" pitchFamily="18" charset="0"/>
                <a:cs typeface="Times New Roman" pitchFamily="18" charset="0"/>
              </a:rPr>
              <a:t>have/has</a:t>
            </a:r>
            <a:endParaRPr lang="ru-RU" sz="2800" dirty="0" smtClean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100" dirty="0" smtClean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200" b="1" dirty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endParaRPr lang="ru-RU" sz="2800" dirty="0" smtClean="0"/>
          </a:p>
          <a:p>
            <a:pPr marL="109728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7275" y="74678"/>
            <a:ext cx="7272808" cy="1188938"/>
          </a:xfrm>
        </p:spPr>
        <p:txBody>
          <a:bodyPr>
            <a:noAutofit/>
          </a:bodyPr>
          <a:lstStyle/>
          <a:p>
            <a:pPr algn="ctr"/>
            <a:r>
              <a:rPr lang="ru-RU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К ЗАДАНИЮ </a:t>
            </a:r>
            <a: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A </a:t>
            </a:r>
            <a:b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“O</a:t>
            </a:r>
            <a:r>
              <a:rPr lang="ru-RU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ФИЦИАЛЬНОЕ ПИСЬМО</a:t>
            </a:r>
            <a: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”</a:t>
            </a:r>
            <a:endParaRPr lang="ru-RU" sz="2400" u="sng" dirty="0">
              <a:solidFill>
                <a:srgbClr val="FF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grpSp>
        <p:nvGrpSpPr>
          <p:cNvPr id="7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0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1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2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04248" y="6407944"/>
            <a:ext cx="1584176" cy="365125"/>
          </a:xfrm>
        </p:spPr>
        <p:txBody>
          <a:bodyPr/>
          <a:lstStyle/>
          <a:p>
            <a:r>
              <a:rPr lang="ru-RU" i="1" dirty="0" smtClean="0">
                <a:latin typeface="Bookman Old Style" panose="02050604050505020204" pitchFamily="18" charset="0"/>
              </a:rPr>
              <a:t>ЦОКО ТПУ </a:t>
            </a:r>
            <a:r>
              <a:rPr lang="ru-RU" dirty="0" smtClean="0">
                <a:latin typeface="Bookman Old Style" panose="02050604050505020204" pitchFamily="18" charset="0"/>
              </a:rPr>
              <a:t>202</a:t>
            </a:r>
            <a:r>
              <a:rPr lang="en-US" dirty="0" smtClean="0">
                <a:latin typeface="Bookman Old Style" panose="02050604050505020204" pitchFamily="18" charset="0"/>
              </a:rPr>
              <a:t>5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347864" y="21716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347864" y="304871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ЦОКО ТПУ 20</a:t>
            </a:r>
            <a:r>
              <a:rPr lang="en-US" dirty="0" smtClean="0"/>
              <a:t>25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5587" t="15001" r="26375" b="24800"/>
          <a:stretch/>
        </p:blipFill>
        <p:spPr>
          <a:xfrm>
            <a:off x="395536" y="332656"/>
            <a:ext cx="8412512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49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1938" y="1421714"/>
            <a:ext cx="8774558" cy="4743590"/>
          </a:xfrm>
        </p:spPr>
        <p:txBody>
          <a:bodyPr>
            <a:normAutofit fontScale="92500" lnSpcReduction="20000"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Количество слов: 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126 -209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Задание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перефразировано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введение)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сравнение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 данных, подкрепленное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цифрами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Даны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возможные причины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трендов</a:t>
            </a:r>
            <a:endParaRPr lang="en-US" sz="28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НЕТ сокращений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Есть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вывод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Текст разделен на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абзацы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введение, основная часть, заключение)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ПЯТЬ</a:t>
            </a: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 связующих элементов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кроме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and, but, also</a:t>
            </a:r>
            <a:endParaRPr lang="en-GB" sz="2600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Bookman Old Style" panose="02050604050505020204" pitchFamily="18" charset="0"/>
                <a:cs typeface="Times New Roman" pitchFamily="18" charset="0"/>
              </a:rPr>
              <a:t>Грамматика: сравнительные конструкции, пассивный залог</a:t>
            </a:r>
          </a:p>
          <a:p>
            <a:pPr algn="just">
              <a:buFont typeface="Courier New" pitchFamily="49" charset="0"/>
              <a:buChar char="o"/>
            </a:pPr>
            <a:endParaRPr lang="ru-RU" sz="1100" dirty="0" smtClean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200" b="1" dirty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endParaRPr lang="ru-RU" sz="2800" dirty="0" smtClean="0"/>
          </a:p>
          <a:p>
            <a:pPr marL="109728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7275" y="74678"/>
            <a:ext cx="7272808" cy="1188938"/>
          </a:xfrm>
        </p:spPr>
        <p:txBody>
          <a:bodyPr>
            <a:noAutofit/>
          </a:bodyPr>
          <a:lstStyle/>
          <a:p>
            <a:pPr algn="ctr"/>
            <a:r>
              <a:rPr lang="ru-RU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К ЗАДАНИЮ </a:t>
            </a:r>
            <a:r>
              <a:rPr lang="en-US" sz="32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B</a:t>
            </a:r>
            <a: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b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“</a:t>
            </a:r>
            <a:r>
              <a:rPr lang="ru-RU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ОПИСАНИЕ ГРАФИКА</a:t>
            </a:r>
            <a:r>
              <a:rPr lang="en-US" sz="2400" u="sng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”</a:t>
            </a:r>
            <a:endParaRPr lang="ru-RU" sz="2400" u="sng" dirty="0">
              <a:solidFill>
                <a:srgbClr val="FF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grpSp>
        <p:nvGrpSpPr>
          <p:cNvPr id="7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0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1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2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04248" y="6407944"/>
            <a:ext cx="1584176" cy="365125"/>
          </a:xfrm>
        </p:spPr>
        <p:txBody>
          <a:bodyPr/>
          <a:lstStyle/>
          <a:p>
            <a:r>
              <a:rPr lang="ru-RU" i="1" dirty="0" smtClean="0">
                <a:latin typeface="Bookman Old Style" panose="02050604050505020204" pitchFamily="18" charset="0"/>
              </a:rPr>
              <a:t>ЦОКО ТПУ </a:t>
            </a:r>
            <a:r>
              <a:rPr lang="ru-RU" dirty="0" smtClean="0">
                <a:latin typeface="Bookman Old Style" panose="02050604050505020204" pitchFamily="18" charset="0"/>
              </a:rPr>
              <a:t>202</a:t>
            </a:r>
            <a:r>
              <a:rPr lang="en-US" dirty="0" smtClean="0">
                <a:latin typeface="Bookman Old Style" panose="02050604050505020204" pitchFamily="18" charset="0"/>
              </a:rPr>
              <a:t>5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2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6115</TotalTime>
  <Words>572</Words>
  <Application>Microsoft Office PowerPoint</Application>
  <PresentationFormat>Экран (4:3)</PresentationFormat>
  <Paragraphs>124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Arial</vt:lpstr>
      <vt:lpstr>Bookman Old Style</vt:lpstr>
      <vt:lpstr>Calibri</vt:lpstr>
      <vt:lpstr>Courier New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Сертификационный экзамен ТПУ по английскому языку   WRITING  Part 1 </vt:lpstr>
      <vt:lpstr>Презентация PowerPoint</vt:lpstr>
      <vt:lpstr>Презентация PowerPoint</vt:lpstr>
      <vt:lpstr> Критерии оценивания выполнения заданий раздела «Письмо» (max 3 балла по каждому критерию) </vt:lpstr>
      <vt:lpstr>Презентация PowerPoint</vt:lpstr>
      <vt:lpstr>Презентация PowerPoint</vt:lpstr>
      <vt:lpstr>ЧЕК-ЛИСТ К ЗАДАНИЮ A  “OФИЦИАЛЬНОЕ ПИСЬМО”</vt:lpstr>
      <vt:lpstr>Презентация PowerPoint</vt:lpstr>
      <vt:lpstr>ЧЕК-ЛИСТ К ЗАДАНИЮ B  “ОПИСАНИЕ ГРАФИКА”</vt:lpstr>
      <vt:lpstr>Стратегия выполнения+timing</vt:lpstr>
      <vt:lpstr>Полезные ресурсы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Сертификационный экзамен  по иностранному языку</dc:title>
  <dc:creator>use</dc:creator>
  <cp:lastModifiedBy>Oxana P. Kabrysheva</cp:lastModifiedBy>
  <cp:revision>534</cp:revision>
  <dcterms:created xsi:type="dcterms:W3CDTF">2013-01-11T04:37:14Z</dcterms:created>
  <dcterms:modified xsi:type="dcterms:W3CDTF">2025-03-28T17:12:53Z</dcterms:modified>
</cp:coreProperties>
</file>