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3" r:id="rId3"/>
    <p:sldId id="316" r:id="rId4"/>
    <p:sldId id="315" r:id="rId5"/>
    <p:sldId id="323" r:id="rId6"/>
    <p:sldId id="317" r:id="rId7"/>
    <p:sldId id="276" r:id="rId8"/>
    <p:sldId id="298" r:id="rId9"/>
    <p:sldId id="259" r:id="rId10"/>
    <p:sldId id="288" r:id="rId11"/>
    <p:sldId id="269" r:id="rId12"/>
    <p:sldId id="320" r:id="rId13"/>
    <p:sldId id="322" r:id="rId14"/>
    <p:sldId id="292" r:id="rId15"/>
    <p:sldId id="303" r:id="rId16"/>
    <p:sldId id="280" r:id="rId17"/>
    <p:sldId id="324" r:id="rId18"/>
    <p:sldId id="294" r:id="rId19"/>
    <p:sldId id="279" r:id="rId20"/>
    <p:sldId id="287" r:id="rId21"/>
    <p:sldId id="295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87656" autoAdjust="0"/>
  </p:normalViewPr>
  <p:slideViewPr>
    <p:cSldViewPr>
      <p:cViewPr varScale="1">
        <p:scale>
          <a:sx n="80" d="100"/>
          <a:sy n="80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D3DF6-4795-41E3-97E3-B7295DF998B4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5CD4-4CE1-4C67-9D37-502A4A58F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169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BA5C-4913-4463-A518-5123922D3167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9766-8E44-4B56-AC24-9DF64E038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95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67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500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4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9766-8E44-4B56-AC24-9DF64E0383D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80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61383-1721-4F8E-935B-2EA4AB288F26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4933-DE6F-460B-B840-B323366955E2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4CF3-96BB-42D5-A80E-8969E02575CB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2A59-80C2-415D-8000-668BCD62AD04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9512-8C4E-4FF0-BA11-9AE4694286C4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79A-2CE9-4B6E-AED4-2E9855F739DF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85D5D-1B4B-4B9D-9E32-2FFF59F1EE09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DCF-1BCE-4832-8788-2442E1B8E5B0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1B4D-B78D-4E2D-8D93-D84A9E82238C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AEBF4E3-4B43-4CF7-B00D-5E2FE8A19111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1C7775-BD12-4C6D-B662-79735B7A34F8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652AF0-B791-4F9B-A5CE-60D52EDD8AB3}" type="datetime1">
              <a:rPr lang="ru-RU" smtClean="0"/>
              <a:pPr/>
              <a:t>24.05.2024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ЦОКО ТПУ 2018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FB02C3-75FF-4A71-A2A7-F37EFB276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kulinform@tpu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101042" cy="35892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 </a:t>
            </a:r>
            <a:b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иностранному языку в ТПУ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0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 включает разделы:</a:t>
            </a:r>
            <a:endParaRPr lang="ru-RU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9870901"/>
              </p:ext>
            </p:extLst>
          </p:nvPr>
        </p:nvGraphicFramePr>
        <p:xfrm>
          <a:off x="179513" y="1714488"/>
          <a:ext cx="8750208" cy="4450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51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40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23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1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44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452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«Чтение»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текста</a:t>
                      </a:r>
                      <a:r>
                        <a:rPr lang="ru-RU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sz="1600" b="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заданий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0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языка»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задания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заданий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«Письмо»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 20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части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задания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3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мин.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 мин.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текста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заданий</a:t>
                      </a:r>
                      <a:endParaRPr lang="ru-RU" sz="16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текста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заданий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 заданий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5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«Говорение»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мин. 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части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3527662"/>
              </p:ext>
            </p:extLst>
          </p:nvPr>
        </p:nvGraphicFramePr>
        <p:xfrm>
          <a:off x="2357422" y="857232"/>
          <a:ext cx="6572298" cy="42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0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Длительность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Формат заданий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8796469"/>
              </p:ext>
            </p:extLst>
          </p:nvPr>
        </p:nvGraphicFramePr>
        <p:xfrm>
          <a:off x="2357421" y="1285860"/>
          <a:ext cx="65722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5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5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53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3054986"/>
              </p:ext>
            </p:extLst>
          </p:nvPr>
        </p:nvGraphicFramePr>
        <p:xfrm>
          <a:off x="179512" y="857232"/>
          <a:ext cx="2160239" cy="799468"/>
        </p:xfrm>
        <a:graphic>
          <a:graphicData uri="http://schemas.openxmlformats.org/drawingml/2006/table">
            <a:tbl>
              <a:tblPr/>
              <a:tblGrid>
                <a:gridCol w="21602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76304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29689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3918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2800" b="1" u="sng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1. Вводная беседа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представление кандидата (собеседование с экспертом-экзаменатором на общепрофессиональные темы)</a:t>
            </a:r>
            <a:r>
              <a:rPr lang="en-US" sz="50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2. Монолог -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проверяется умение кандидата 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рассуждать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(описывать, сопоставлять</a:t>
            </a:r>
            <a:r>
              <a:rPr lang="ru-RU" sz="5000" dirty="0">
                <a:latin typeface="Bookman Old Style" panose="02050604050505020204" pitchFamily="18" charset="0"/>
                <a:cs typeface="Times New Roman" pitchFamily="18" charset="0"/>
              </a:rPr>
              <a:t>, аргументировать, высказывать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свою точку зрения) на основе предложенных визуальных опор (двух картинок). </a:t>
            </a:r>
          </a:p>
          <a:p>
            <a:pPr algn="just">
              <a:buNone/>
            </a:pPr>
            <a:endParaRPr lang="ru-RU" sz="50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000" b="1" dirty="0" smtClean="0">
                <a:latin typeface="Bookman Old Style" panose="02050604050505020204" pitchFamily="18" charset="0"/>
                <a:cs typeface="Times New Roman" pitchFamily="18" charset="0"/>
              </a:rPr>
              <a:t>Часть 3. Диалог с кандидатом, сдающим экзамен,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- оценивается умение вести дискуссию (представлять свою точку зрения, оспаривать другое мнение, адекватно реагировать на реплики собеседника, направлять разговор, когда это необходимо, приходить к общему выводу и т.д.) в заданной ситуации (предлагается обсудить спорное утверждение).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ВАЖНО!!! 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не стараться доминировать в беседе и </a:t>
            </a:r>
            <a:r>
              <a:rPr lang="ru-RU" sz="50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 свести общение к монологу</a:t>
            </a:r>
            <a:r>
              <a:rPr lang="ru-RU" sz="5000" dirty="0" smtClean="0">
                <a:latin typeface="Bookman Old Style" panose="02050604050505020204" pitchFamily="18" charset="0"/>
                <a:cs typeface="Times New Roman" pitchFamily="18" charset="0"/>
              </a:rPr>
              <a:t>, а быть готовым выслушивать собеседника и адекватно реагировать на реплики партнера.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85010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РАЗДЕЛ «ГОВОРЕНИЕ»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/>
              <a:t>1</a:t>
            </a:r>
          </a:p>
        </p:txBody>
      </p:sp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152368" cy="261417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12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710939"/>
              </p:ext>
            </p:extLst>
          </p:nvPr>
        </p:nvGraphicFramePr>
        <p:xfrm>
          <a:off x="179512" y="188641"/>
          <a:ext cx="8467760" cy="6399784"/>
        </p:xfrm>
        <a:graphic>
          <a:graphicData uri="http://schemas.openxmlformats.org/drawingml/2006/table">
            <a:tbl>
              <a:tblPr/>
              <a:tblGrid>
                <a:gridCol w="8467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36076">
                <a:tc>
                  <a:txBody>
                    <a:bodyPr/>
                    <a:lstStyle/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endParaRPr lang="ru-RU" sz="2000" b="1" u="sng" kern="1200" dirty="0" smtClean="0">
                        <a:solidFill>
                          <a:srgbClr val="EA157A"/>
                        </a:solidFill>
                        <a:effectLst>
                          <a:outerShdw blurRad="31750" dist="25400" dir="5400000" algn="tl">
                            <a:srgbClr val="000000">
                              <a:alpha val="25000"/>
                            </a:srgbClr>
                          </a:outerShdw>
                        </a:effectLst>
                        <a:latin typeface="Bookman Old Style"/>
                        <a:ea typeface="+mj-ea"/>
                      </a:endParaRP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РАЗДЕЛ </a:t>
                      </a:r>
                      <a:r>
                        <a:rPr lang="ru-RU" sz="2000" b="1" u="sng" kern="1200" dirty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«ПИСЬМО</a:t>
                      </a:r>
                      <a:r>
                        <a:rPr lang="ru-RU" sz="2000" b="1" u="sng" kern="1200" dirty="0" smtClean="0">
                          <a:solidFill>
                            <a:srgbClr val="EA157A"/>
                          </a:solidFill>
                          <a:effectLst>
                            <a:outerShdw blurRad="31750" dist="25400" dir="5400000" algn="tl">
                              <a:srgbClr val="000000">
                                <a:alpha val="25000"/>
                              </a:srgbClr>
                            </a:outerShdw>
                          </a:effectLst>
                          <a:latin typeface="Bookman Old Style"/>
                          <a:ea typeface="+mj-ea"/>
                        </a:rPr>
                        <a:t>»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760" marR="0" lvl="0" indent="-256032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FD13B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Выполняется </a:t>
                      </a:r>
                      <a:r>
                        <a:rPr kumimoji="0" lang="ru-RU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A157A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от руки 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(не в компьютерной форме) на предоставленных бланках</a:t>
                      </a: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3312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1.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ДВУХ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и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официальное письмо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  <a:tabLst>
                          <a:tab pos="457200" algn="l"/>
                        </a:tabLst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описать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графически представленную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информацию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140-190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915">
                <a:tc>
                  <a:txBody>
                    <a:bodyPr/>
                    <a:lstStyle/>
                    <a:p>
                      <a:pPr marL="365760" indent="-255905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Часть 2.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65760" indent="-255905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Выполнить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ОДНО</a:t>
                      </a:r>
                      <a:r>
                        <a:rPr lang="ru-RU" sz="2400" b="1" i="1" kern="1200" dirty="0">
                          <a:solidFill>
                            <a:srgbClr val="FF0000"/>
                          </a:solidFill>
                          <a:effectLst/>
                          <a:latin typeface="Bookman Old Style"/>
                          <a:ea typeface="+mn-ea"/>
                        </a:rPr>
                        <a:t>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из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ТРЁХ 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заданий и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написать </a:t>
                      </a:r>
                      <a:r>
                        <a:rPr lang="ru-RU" sz="2400" b="1" u="sng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на выбор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: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Essay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</a:t>
                      </a:r>
                      <a:r>
                        <a:rPr lang="ru-RU" sz="2400" b="1" i="1" kern="1200" baseline="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Article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                           </a:t>
                      </a:r>
                      <a:r>
                        <a:rPr lang="en-US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Report</a:t>
                      </a:r>
                      <a:r>
                        <a:rPr lang="ru-RU" sz="2400" b="1" i="1" kern="1200" dirty="0" smtClean="0">
                          <a:solidFill>
                            <a:srgbClr val="C00000"/>
                          </a:solidFill>
                          <a:effectLst/>
                          <a:latin typeface="Bookman Old Style"/>
                          <a:ea typeface="+mn-ea"/>
                        </a:rPr>
                        <a:t>      </a:t>
                      </a:r>
                      <a:r>
                        <a:rPr lang="ru-RU" sz="2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</a:rPr>
                        <a:t>   </a:t>
                      </a:r>
                      <a:r>
                        <a:rPr lang="ru-RU" sz="2400" b="1" i="1" kern="1200" dirty="0" smtClean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Объем</a:t>
                      </a:r>
                      <a:r>
                        <a:rPr lang="ru-RU" sz="2400" b="1" i="1" kern="1200" dirty="0">
                          <a:solidFill>
                            <a:srgbClr val="000000"/>
                          </a:solidFill>
                          <a:effectLst/>
                          <a:latin typeface="Bookman Old Style"/>
                          <a:ea typeface="+mn-ea"/>
                        </a:rPr>
                        <a:t>: </a:t>
                      </a:r>
                      <a:r>
                        <a:rPr lang="ru-RU" sz="2400" b="1" i="1" kern="1200" dirty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250-280 </a:t>
                      </a:r>
                      <a:r>
                        <a:rPr lang="ru-RU" sz="2400" b="1" i="1" kern="1200" dirty="0" smtClean="0">
                          <a:solidFill>
                            <a:srgbClr val="EA157A"/>
                          </a:solidFill>
                          <a:effectLst/>
                          <a:latin typeface="Bookman Old Style"/>
                          <a:ea typeface="+mn-ea"/>
                        </a:rPr>
                        <a:t>слов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2628" marR="4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011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4726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научные исследования;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карьера;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инженерия;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инновационные технологии;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климат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защита окружающей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среды;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образование;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обучение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работа за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рубежом;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свободное время;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массовой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средства коммуникации;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изучение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иностранных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языков;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спорт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и здоровый образ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жизни;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путешествия и деловые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поездки за границу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2185983" y="116633"/>
            <a:ext cx="6706491" cy="1080119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Тематика </a:t>
            </a:r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текстов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8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9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0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86800" y="6392623"/>
            <a:ext cx="36576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5417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НЕМЕЦКИЙ 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</a:t>
            </a:r>
            <a:r>
              <a:rPr lang="ru-RU" sz="2800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sz="28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Написать письмо-отзыв. Кандидат может выбирать 1 из двух вариантов заданий.</a:t>
            </a: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en-US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180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Корректировка официального письма.</a:t>
            </a:r>
          </a:p>
          <a:p>
            <a:pPr marL="109728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ФРАНЦУЗСКИЙ </a:t>
            </a:r>
            <a:r>
              <a:rPr lang="ru-RU" sz="2800" b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ЯЗЫК</a:t>
            </a: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1.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Рассказать (закончить) историю на заданную тему используя прошедшее время.</a:t>
            </a:r>
          </a:p>
          <a:p>
            <a:pPr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Times New Roman" pitchFamily="18" charset="0"/>
              </a:rPr>
              <a:t>Объем:  </a:t>
            </a: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80-100 слов</a:t>
            </a:r>
            <a:endParaRPr lang="en-US" sz="28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Часть 2.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 Написать официальное/неофициальное письмо, выразить свою точку зрения на предлагаемую ситуацию и аргументировано ее защитить. </a:t>
            </a:r>
            <a:endParaRPr lang="ru-RU" sz="2800" b="1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Bookman Old Style" panose="02050604050505020204" pitchFamily="18" charset="0"/>
                <a:cs typeface="Times New Roman" pitchFamily="18" charset="0"/>
              </a:rPr>
              <a:t>Объем: 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min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200 </a:t>
            </a:r>
            <a:r>
              <a:rPr lang="ru-RU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слов</a:t>
            </a:r>
            <a:endParaRPr lang="en-US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969" y="395844"/>
            <a:ext cx="8229600" cy="926068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РАЗДЕЛ «ПИСЬМО»</a:t>
            </a:r>
            <a:endParaRPr lang="ru-RU" sz="4000" u="sng" dirty="0">
              <a:solidFill>
                <a:schemeClr val="accent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20956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84097737"/>
              </p:ext>
            </p:extLst>
          </p:nvPr>
        </p:nvGraphicFramePr>
        <p:xfrm>
          <a:off x="243657" y="1765298"/>
          <a:ext cx="8712968" cy="4760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2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60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Полнота отражения содержания в соответствии с заданием.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Стилевое оформление речи (соблюдение регистра) в соответствии с форматом (письмо, описание графика, статья, доклад, эссе)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текста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и структурирование высказывания в соответствии с форматом (письмо, описание графика, статья, доклад, эссе);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Употребление средств логической связи в соответствии с форматом (письмо, описание графика, статья, доклад, эссе).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КЗ</a:t>
                      </a:r>
                    </a:p>
                    <a:p>
                      <a:pPr marL="247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лексического материала, его соответствие формату (письмо, описание графика, статья, доклад, эссе);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Адекватность (уместность) и правильность употребления лексики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Лексика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Грамматика</a:t>
                      </a: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Разнообразие грамматического материала, его соответствие поставленной задаче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Грамматические конструкции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уровня В2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(пассивные конструкции, сложные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предложения 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Arial" pitchFamily="34" charset="0"/>
                        <a:buNone/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т. п. )   </a:t>
                      </a:r>
                    </a:p>
                  </a:txBody>
                  <a:tcPr marL="20228" marR="20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Орфография и пунктуация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орфографического оформления высказывания.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Правильность деления текста на предложения, пунктуационного оформления.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0228" marR="2022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u="sng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Критерии </a:t>
            </a:r>
            <a:r>
              <a:rPr lang="ru-RU" u="sng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оценивания выполнения заданий раздела </a:t>
            </a:r>
            <a: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  <a:t>«Письмо»</a:t>
            </a:r>
            <a:br>
              <a:rPr lang="ru-RU" u="sng" dirty="0">
                <a:solidFill>
                  <a:schemeClr val="accent2"/>
                </a:solidFill>
                <a:effectLst/>
                <a:latin typeface="Bookman Old Style" panose="02050604050505020204" pitchFamily="18" charset="0"/>
                <a:cs typeface="Times New Roman" pitchFamily="18" charset="0"/>
              </a:rPr>
            </a:b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92328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7409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26258986"/>
              </p:ext>
            </p:extLst>
          </p:nvPr>
        </p:nvGraphicFramePr>
        <p:xfrm>
          <a:off x="179514" y="1340768"/>
          <a:ext cx="8964487" cy="494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7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09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3397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35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Сумм</a:t>
                      </a: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24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балл</a:t>
                      </a:r>
                      <a:endParaRPr lang="ru-RU" sz="2400" b="1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Уровни/ сертификаты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16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С1 (ТПУ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III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≥70%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.2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6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В2</a:t>
                      </a:r>
                      <a:r>
                        <a:rPr lang="en-US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.1</a:t>
                      </a: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(ТПУ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 I</a:t>
                      </a: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В1</a:t>
                      </a:r>
                      <a:endParaRPr lang="ru-RU" sz="22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4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64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СООТВЕТСТВИЕ уровням/сертификатам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2605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5691661"/>
              </p:ext>
            </p:extLst>
          </p:nvPr>
        </p:nvGraphicFramePr>
        <p:xfrm>
          <a:off x="179514" y="2357710"/>
          <a:ext cx="8467757" cy="371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7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7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7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81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06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РАЗДЕЛЫ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пересдача</a:t>
                      </a:r>
                      <a:r>
                        <a:rPr lang="ru-RU" sz="2200" b="1" dirty="0">
                          <a:effectLst/>
                          <a:latin typeface="Bookman Old Style" panose="02050604050505020204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6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≥45%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 45%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6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66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раздел 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≥30%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Нужно пересдать весь экзамен полностью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0"/>
            <a:ext cx="6883584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ВНИМАНИЕ! В течение учебного года можно пересдать ОДИН раздел экзамена, если все остальные разделы выполнены удовлетворительно, например   </a:t>
            </a:r>
            <a:endParaRPr lang="ru-RU" sz="3200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0835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804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429684" cy="5139184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5100" i="1" dirty="0" smtClean="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Ваши результаты будут готовы </a:t>
            </a:r>
            <a:r>
              <a:rPr lang="ru-RU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20 июня (после </a:t>
            </a:r>
            <a:r>
              <a:rPr lang="ru-RU" sz="8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14.00)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Вам выдаётся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8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</a:t>
            </a:r>
            <a:r>
              <a:rPr lang="ru-RU" sz="8000" b="1" i="1" dirty="0">
                <a:latin typeface="Bookman Old Style" panose="02050604050505020204" pitchFamily="18" charset="0"/>
                <a:cs typeface="Times New Roman" pitchFamily="18" charset="0"/>
              </a:rPr>
              <a:t>результатов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НЕ </a:t>
            </a:r>
            <a:r>
              <a:rPr lang="ru-RU" sz="8000" i="1" u="sng" dirty="0">
                <a:latin typeface="Bookman Old Style" panose="02050604050505020204" pitchFamily="18" charset="0"/>
                <a:cs typeface="Times New Roman" pitchFamily="18" charset="0"/>
              </a:rPr>
              <a:t>является </a:t>
            </a:r>
            <a:r>
              <a:rPr lang="ru-RU" sz="8000" i="1" u="sng" dirty="0" smtClean="0">
                <a:latin typeface="Bookman Old Style" panose="02050604050505020204" pitchFamily="18" charset="0"/>
                <a:cs typeface="Times New Roman" pitchFamily="18" charset="0"/>
              </a:rPr>
              <a:t>сертификатом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Лист результатов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Вы можете получить в 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ЦОКО (НТБ, ауд. 211, </a:t>
            </a:r>
            <a:r>
              <a:rPr lang="ru-RU" sz="80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</a:t>
            </a: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80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по </a:t>
            </a:r>
            <a:r>
              <a:rPr lang="ru-RU" sz="8000" b="1" i="1" u="sng" dirty="0">
                <a:latin typeface="Bookman Old Style" panose="02050604050505020204" pitchFamily="18" charset="0"/>
                <a:cs typeface="Times New Roman" pitchFamily="18" charset="0"/>
              </a:rPr>
              <a:t>телефону не сообщаются</a:t>
            </a:r>
            <a:r>
              <a:rPr lang="ru-RU" sz="8000" i="1" dirty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b="1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заносятся в Базу  данных ТПУ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ru-RU" sz="8000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8000" dirty="0" smtClean="0">
                <a:latin typeface="Bookman Old Style" panose="02050604050505020204" pitchFamily="18" charset="0"/>
                <a:cs typeface="Times New Roman" pitchFamily="18" charset="0"/>
              </a:rPr>
              <a:t>Не засчитываются в случае обнаружения экзаменатором несамостоятельного выполнения заданий (консультирование во время экзамена с другими кандидатами, списывание, использование учебных и справочных материалов, несанкционированные выходы в Интернет и т. д.).</a:t>
            </a:r>
          </a:p>
          <a:p>
            <a:endParaRPr lang="ru-RU" sz="6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108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689504" cy="56886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Доступна на сайте </a:t>
            </a:r>
            <a:r>
              <a:rPr lang="en-US" sz="3200" b="1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http://exam.tpu.ru </a:t>
            </a:r>
            <a:r>
              <a:rPr lang="en-US" sz="3200" i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" indent="0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странице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⇨ Сертификационный экзамен по  иностранным языкам ⇨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Тестирование/анкетирование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85988" y="274638"/>
            <a:ext cx="650081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Демо-версия экзамена</a:t>
            </a:r>
            <a:endParaRPr lang="ru-RU" u="sng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28184" y="6453337"/>
            <a:ext cx="1872208" cy="288032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1" y="3032124"/>
            <a:ext cx="4871941" cy="1188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0" y="4538810"/>
            <a:ext cx="4871941" cy="1482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8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sz="32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513684"/>
            <a:ext cx="6909000" cy="147515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Сроки проведения сессий СЭ на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202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3/2024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уч.год</a:t>
            </a:r>
            <a:endParaRPr lang="ru-RU" sz="32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  <a:p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988840"/>
            <a:ext cx="73865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dirty="0"/>
              <a:t>23.10.2023 - 31.10.2023</a:t>
            </a:r>
          </a:p>
          <a:p>
            <a:pPr algn="ctr"/>
            <a:r>
              <a:rPr lang="ru-RU" sz="2800" dirty="0"/>
              <a:t>30.11.2023 - 15.12.2023</a:t>
            </a:r>
          </a:p>
          <a:p>
            <a:pPr algn="ctr"/>
            <a:r>
              <a:rPr lang="ru-RU" sz="2800" dirty="0"/>
              <a:t>11.03.2024 - </a:t>
            </a:r>
            <a:r>
              <a:rPr lang="ru-RU" sz="2800" dirty="0" smtClean="0"/>
              <a:t>22.03.2024</a:t>
            </a:r>
            <a:endParaRPr lang="en-US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24.05.2024 - 07.06.2024</a:t>
            </a:r>
          </a:p>
          <a:p>
            <a:pPr algn="ctr"/>
            <a:endParaRPr lang="ru-RU" sz="4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ru-RU" sz="2800" i="1" dirty="0" smtClean="0">
                <a:latin typeface="Bookman Old Style" panose="02050604050505020204" pitchFamily="18" charset="0"/>
              </a:rPr>
              <a:t>приказ </a:t>
            </a:r>
            <a:r>
              <a:rPr lang="ru-RU" sz="2800" i="1" dirty="0">
                <a:latin typeface="Bookman Old Style" panose="02050604050505020204" pitchFamily="18" charset="0"/>
              </a:rPr>
              <a:t>№ </a:t>
            </a:r>
            <a:r>
              <a:rPr lang="ru-RU" sz="2800" i="1" dirty="0" smtClean="0">
                <a:latin typeface="Bookman Old Style" panose="02050604050505020204" pitchFamily="18" charset="0"/>
              </a:rPr>
              <a:t>282-8_об </a:t>
            </a:r>
            <a:r>
              <a:rPr lang="ru-RU" sz="2800" i="1" dirty="0">
                <a:latin typeface="Bookman Old Style" panose="02050604050505020204" pitchFamily="18" charset="0"/>
              </a:rPr>
              <a:t>от </a:t>
            </a:r>
            <a:r>
              <a:rPr lang="ru-RU" sz="2800" i="1" dirty="0" smtClean="0">
                <a:latin typeface="Bookman Old Style" panose="02050604050505020204" pitchFamily="18" charset="0"/>
              </a:rPr>
              <a:t>10.09.2023)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477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5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6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7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8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99" y="826873"/>
            <a:ext cx="4072225" cy="5773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829676"/>
            <a:ext cx="4032448" cy="5771149"/>
          </a:xfrm>
          <a:prstGeom prst="rect">
            <a:avLst/>
          </a:prstGeom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55976" y="6492875"/>
            <a:ext cx="2350681" cy="365125"/>
          </a:xfrm>
        </p:spPr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3500095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5054" y="2141035"/>
            <a:ext cx="8229600" cy="4259269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В центре обеспечения качества образования ТПУ: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НТБ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(Научно-техническая библиотека),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к.211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Телефон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706 343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Email: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hlinkClick r:id="rId2"/>
              </a:rPr>
              <a:t>kulinform@tpu.ru</a:t>
            </a:r>
            <a:r>
              <a:rPr lang="ru-RU" sz="2400" i="1" dirty="0" smtClean="0"/>
              <a:t>  (</a:t>
            </a:r>
            <a:r>
              <a:rPr lang="ru-RU" sz="1600" i="1" u="sng" dirty="0" smtClean="0">
                <a:solidFill>
                  <a:srgbClr val="FF0000"/>
                </a:solidFill>
              </a:rPr>
              <a:t>Кулагина Екатерина Викторовна)</a:t>
            </a:r>
            <a:endParaRPr lang="en-US" sz="1600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На сайте: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https://</a:t>
            </a:r>
            <a:r>
              <a:rPr lang="en-GB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exam</a:t>
            </a:r>
            <a:r>
              <a:rPr lang="en-US" sz="2400" b="1" i="1" u="sng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.tpu.ru</a:t>
            </a:r>
            <a:r>
              <a:rPr lang="ru-RU" sz="2400" b="1" i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(необходима авторизация)</a:t>
            </a:r>
          </a:p>
          <a:p>
            <a:pPr marL="109728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5157" y="71488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Дополнительную информацию можно получить: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672112"/>
            <a:ext cx="2232247" cy="1728192"/>
          </a:xfrm>
          <a:prstGeom prst="rect">
            <a:avLst/>
          </a:prstGeom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84168" y="6407944"/>
            <a:ext cx="2264726" cy="27551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1044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000108"/>
            <a:ext cx="87266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БЛАГОДАРИМ ЗА ВНИМАНИЕ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get_im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357562"/>
            <a:ext cx="2857500" cy="2990850"/>
          </a:xfrm>
          <a:prstGeom prst="rect">
            <a:avLst/>
          </a:prstGeom>
        </p:spPr>
      </p:pic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1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2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3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4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948264" y="6407945"/>
            <a:ext cx="1440160" cy="365124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421714"/>
            <a:ext cx="8774558" cy="4743590"/>
          </a:xfrm>
        </p:spPr>
        <p:txBody>
          <a:bodyPr>
            <a:normAutofit fontScale="925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допуск к Сертификационному экзамену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результат «Выше А2»</a:t>
            </a:r>
            <a:endParaRPr lang="ru-RU" sz="1200" dirty="0" smtClean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проводится </a:t>
            </a:r>
            <a:r>
              <a:rPr lang="ru-RU" sz="2800" b="1" dirty="0" smtClean="0">
                <a:latin typeface="Bookman Old Style" panose="02050604050505020204" pitchFamily="18" charset="0"/>
                <a:cs typeface="Times New Roman" pitchFamily="18" charset="0"/>
              </a:rPr>
              <a:t>2 раза в месяц </a:t>
            </a:r>
            <a:r>
              <a:rPr lang="ru-RU" sz="2600" b="1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каждую вторую и четвёртую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среду</a:t>
            </a: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месяца</a:t>
            </a:r>
            <a:r>
              <a:rPr lang="en-US" sz="2400" b="1" dirty="0" smtClean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r>
              <a:rPr lang="en-GB" sz="26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Clr>
                <a:schemeClr val="accent2"/>
              </a:buClr>
              <a:buNone/>
            </a:pPr>
            <a:endParaRPr lang="en-GB" sz="12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сразу же после выполнения теста.</a:t>
            </a:r>
          </a:p>
          <a:p>
            <a:pPr algn="just">
              <a:buFont typeface="Courier New" pitchFamily="49" charset="0"/>
              <a:buChar char="o"/>
            </a:pPr>
            <a:endParaRPr lang="ru-RU" sz="11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Результаты действительны </a:t>
            </a:r>
            <a:r>
              <a:rPr lang="ru-RU" sz="2800" i="1" dirty="0">
                <a:latin typeface="Bookman Old Style" panose="02050604050505020204" pitchFamily="18" charset="0"/>
                <a:cs typeface="Times New Roman" pitchFamily="18" charset="0"/>
              </a:rPr>
              <a:t>в течение </a:t>
            </a:r>
            <a:endParaRPr lang="ru-RU" sz="2800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ctr">
              <a:buClr>
                <a:schemeClr val="accent2"/>
              </a:buClr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1 календарного года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Пройти можно </a:t>
            </a:r>
            <a:r>
              <a:rPr lang="ru-RU" sz="28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неограниченное</a:t>
            </a:r>
            <a:r>
              <a:rPr lang="ru-RU" sz="28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Bookman Old Style" panose="02050604050505020204" pitchFamily="18" charset="0"/>
                <a:cs typeface="Times New Roman" pitchFamily="18" charset="0"/>
              </a:rPr>
              <a:t>количество раз.</a:t>
            </a:r>
          </a:p>
          <a:p>
            <a:pPr marL="109728" indent="0" algn="r">
              <a:buNone/>
            </a:pPr>
            <a:r>
              <a:rPr lang="ru-RU" sz="2400" i="1" dirty="0" smtClean="0">
                <a:latin typeface="Bookman Old Style" panose="02050604050505020204" pitchFamily="18" charset="0"/>
                <a:cs typeface="Times New Roman" pitchFamily="18" charset="0"/>
              </a:rPr>
              <a:t>                      информация: 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http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s</a:t>
            </a:r>
            <a:r>
              <a:rPr lang="en-US" sz="24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://</a:t>
            </a:r>
            <a:r>
              <a:rPr lang="en-US" sz="24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endParaRPr lang="ru-RU" sz="2400" b="1" i="1" dirty="0">
              <a:solidFill>
                <a:schemeClr val="accent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marL="109728" indent="0" algn="just">
              <a:buNone/>
            </a:pPr>
            <a:endParaRPr lang="ru-RU" sz="2800" dirty="0" smtClean="0"/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7275" y="74678"/>
            <a:ext cx="7272808" cy="118893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ИЯ</a:t>
            </a:r>
            <a:b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(Тест В)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04248" y="6407944"/>
            <a:ext cx="1584176" cy="365125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32288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1938" y="1931416"/>
            <a:ext cx="8774558" cy="423388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Courier New" pitchFamily="49" charset="0"/>
              <a:buChar char="o"/>
            </a:pPr>
            <a:endParaRPr lang="ru-RU" sz="1200" b="1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международные сертификаты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подтверждающие уровень владения  ИЯ не ниже В1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b="1" i="1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имеющие сертификаты ТПУ</a:t>
            </a:r>
            <a:r>
              <a:rPr lang="ru-RU" sz="3000" b="1" i="1" dirty="0">
                <a:latin typeface="Bookman Old Style" panose="02050604050505020204" pitchFamily="18" charset="0"/>
                <a:cs typeface="Times New Roman" pitchFamily="18" charset="0"/>
              </a:rPr>
              <a:t>, </a:t>
            </a: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в том числе с истекшим сроком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действия</a:t>
            </a:r>
          </a:p>
          <a:p>
            <a:pPr algn="just"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3000" i="1" dirty="0">
                <a:latin typeface="Bookman Old Style" panose="02050604050505020204" pitchFamily="18" charset="0"/>
                <a:cs typeface="Times New Roman" pitchFamily="18" charset="0"/>
              </a:rPr>
              <a:t>Кандидаты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, написавшие 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Прогресс тест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с результатом от </a:t>
            </a:r>
            <a:r>
              <a:rPr lang="ru-RU" sz="3000" b="1" i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31 балла </a:t>
            </a:r>
            <a:r>
              <a:rPr lang="ru-RU" sz="3000" i="1" dirty="0" smtClean="0">
                <a:latin typeface="Bookman Old Style" panose="02050604050505020204" pitchFamily="18" charset="0"/>
                <a:cs typeface="Times New Roman" pitchFamily="18" charset="0"/>
              </a:rPr>
              <a:t>и выше</a:t>
            </a:r>
            <a:endParaRPr lang="ru-RU" sz="3000" i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</a:pP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Подтверждающие документы необходимо представить </a:t>
            </a:r>
            <a:r>
              <a:rPr lang="ru-RU" sz="2800" b="1" dirty="0">
                <a:latin typeface="Bookman Old Style" panose="02050604050505020204" pitchFamily="18" charset="0"/>
                <a:cs typeface="Times New Roman" pitchFamily="18" charset="0"/>
              </a:rPr>
              <a:t>ЗАРАНЕЕ </a:t>
            </a:r>
            <a:r>
              <a:rPr lang="ru-RU" sz="28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Bookman Old Style" panose="02050604050505020204" pitchFamily="18" charset="0"/>
                <a:cs typeface="Times New Roman" pitchFamily="18" charset="0"/>
              </a:rPr>
              <a:t>ЦОКО (НТБ, к.211)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минимум за 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день до </a:t>
            </a:r>
            <a:r>
              <a:rPr lang="ru-RU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экзамена)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</a:p>
          <a:p>
            <a:pPr marL="109728" indent="0" algn="just">
              <a:buNone/>
            </a:pP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8171" y="620688"/>
            <a:ext cx="8351912" cy="936104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Освобождаются </a:t>
            </a:r>
            <a:br>
              <a:rPr lang="ru-RU" sz="3200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от тестирования  с целью оценки готовности к сдаче </a:t>
            </a:r>
            <a:r>
              <a:rPr lang="ru-RU" sz="2400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экзамена по ИЯ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 dirty="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 dirty="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588224" y="6309320"/>
            <a:ext cx="1800200" cy="463749"/>
          </a:xfrm>
        </p:spPr>
        <p:txBody>
          <a:bodyPr/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35433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b="1" dirty="0">
                <a:latin typeface="Bookman Old Style" panose="02050604050505020204" pitchFamily="18" charset="0"/>
                <a:cs typeface="Times New Roman" pitchFamily="18" charset="0"/>
              </a:rPr>
              <a:t>ближайшее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 тестирование </a:t>
            </a: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29 </a:t>
            </a:r>
            <a:r>
              <a:rPr lang="ru-RU" sz="2400" b="1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мая </a:t>
            </a:r>
            <a:r>
              <a:rPr lang="ru-RU" sz="24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(среда</a:t>
            </a:r>
            <a:r>
              <a:rPr lang="ru-RU" sz="2400" b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  <a:r>
              <a:rPr lang="ru-RU" sz="2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в 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16.</a:t>
            </a:r>
            <a:r>
              <a:rPr lang="en-US" sz="2600" b="1" u="sng" dirty="0">
                <a:latin typeface="Bookman Old Style" panose="02050604050505020204" pitchFamily="18" charset="0"/>
                <a:cs typeface="Times New Roman" pitchFamily="18" charset="0"/>
              </a:rPr>
              <a:t>3</a:t>
            </a:r>
            <a:r>
              <a:rPr lang="ru-RU" sz="2600" b="1" u="sng" dirty="0">
                <a:latin typeface="Bookman Old Style" panose="02050604050505020204" pitchFamily="18" charset="0"/>
                <a:cs typeface="Times New Roman" pitchFamily="18" charset="0"/>
              </a:rPr>
              <a:t>0 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(</a:t>
            </a:r>
            <a:r>
              <a:rPr lang="ru-RU" sz="2600" dirty="0">
                <a:latin typeface="Bookman Old Style" panose="02050604050505020204" pitchFamily="18" charset="0"/>
                <a:cs typeface="Times New Roman" pitchFamily="18" charset="0"/>
              </a:rPr>
              <a:t>НТБ, ауд. 214</a:t>
            </a:r>
            <a:r>
              <a:rPr lang="ru-RU" sz="2600" dirty="0" smtClean="0"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                                                  </a:t>
            </a:r>
            <a:endParaRPr lang="ru-RU" b="1" dirty="0"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02C3-75FF-4A71-A2A7-F37EFB27685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Оценка готовности к сдаче </a:t>
            </a:r>
            <a:b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Сертификационного экзамена по </a:t>
            </a:r>
            <a:r>
              <a:rPr lang="ru-RU" sz="2800" u="sng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ИЯ (</a:t>
            </a:r>
            <a:r>
              <a:rPr lang="ru-RU" sz="2800" u="sng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Тест В)</a:t>
            </a:r>
            <a:endParaRPr lang="ru-RU" sz="28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/>
          <a:srcRect l="28255" t="16533" r="14065" b="39282"/>
          <a:stretch/>
        </p:blipFill>
        <p:spPr bwMode="auto">
          <a:xfrm>
            <a:off x="457200" y="2780928"/>
            <a:ext cx="4258816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 cstate="print"/>
          <a:srcRect l="45147" t="33644" r="45431" b="60363"/>
          <a:stretch/>
        </p:blipFill>
        <p:spPr bwMode="auto">
          <a:xfrm>
            <a:off x="5364088" y="3429000"/>
            <a:ext cx="352839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3093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308304" y="6525343"/>
            <a:ext cx="1338968" cy="2477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4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2532" name="Рисунок 7" descr="http://www.desirewebworld.in/dots/images/bann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33525" cy="742950"/>
          </a:xfrm>
          <a:prstGeom prst="rect">
            <a:avLst/>
          </a:prstGeom>
          <a:noFill/>
        </p:spPr>
      </p:pic>
      <p:pic>
        <p:nvPicPr>
          <p:cNvPr id="22531" name="Рисунок 3" descr="https://encrypted-tbn3.gstatic.com/images?q=tbn:ANd9GcTRzxFbzWE2cxIaQLV1e3WXr3kowHDUtjAPn0nHmpjxgd4r7u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1400" y="60325"/>
            <a:ext cx="669925" cy="825500"/>
          </a:xfrm>
          <a:prstGeom prst="rect">
            <a:avLst/>
          </a:prstGeom>
          <a:noFill/>
        </p:spPr>
      </p:pic>
      <p:pic>
        <p:nvPicPr>
          <p:cNvPr id="22530" name="Рисунок 5" descr="https://encrypted-tbn3.gstatic.com/images?q=tbn:ANd9GcRV0IR08VoqQGIObHSrfIblfJLC4Vj2N7QjL3HWBy473-TIzh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825" y="9525"/>
            <a:ext cx="1425575" cy="787400"/>
          </a:xfrm>
          <a:prstGeom prst="rect">
            <a:avLst/>
          </a:prstGeom>
          <a:noFill/>
        </p:spPr>
      </p:pic>
      <p:pic>
        <p:nvPicPr>
          <p:cNvPr id="22529" name="Рисунок 9" descr="Безымян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9138" y="-19050"/>
            <a:ext cx="974725" cy="88265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 rotWithShape="1">
          <a:blip r:embed="rId6" cstate="print"/>
          <a:srcRect l="20824" t="13485" r="21774" b="17549"/>
          <a:stretch/>
        </p:blipFill>
        <p:spPr bwMode="auto">
          <a:xfrm>
            <a:off x="971600" y="764704"/>
            <a:ext cx="7488831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136028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381935"/>
            <a:ext cx="9036496" cy="585537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9600" b="1" dirty="0">
                <a:latin typeface="Bookman Old Style" panose="02050604050505020204" pitchFamily="18" charset="0"/>
                <a:cs typeface="Times New Roman" pitchFamily="18" charset="0"/>
              </a:rPr>
              <a:t>Т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естирование проводится в</a:t>
            </a:r>
          </a:p>
          <a:p>
            <a:pPr algn="ctr">
              <a:buNone/>
            </a:pPr>
            <a:endParaRPr lang="ru-RU" sz="72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компьютерной форме в</a:t>
            </a:r>
            <a:r>
              <a:rPr lang="ru-RU" sz="9600" b="1" i="1" u="sng" dirty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контролируемых условиях</a:t>
            </a:r>
            <a:endParaRPr lang="en-US" sz="9600" b="1" i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Часть «Говорение» в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on-line </a:t>
            </a:r>
            <a:r>
              <a:rPr lang="ru-RU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режиме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200" b="1" u="sng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u="sng" dirty="0" smtClean="0">
                <a:latin typeface="Bookman Old Style" panose="02050604050505020204" pitchFamily="18" charset="0"/>
                <a:cs typeface="Times New Roman" pitchFamily="18" charset="0"/>
              </a:rPr>
              <a:t>Для участия необходимо:</a:t>
            </a:r>
          </a:p>
          <a:p>
            <a:pPr algn="ctr">
              <a:buNone/>
            </a:pPr>
            <a:endParaRPr lang="ru-RU" sz="3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пройти онлайн-регистрацию на сайте </a:t>
            </a:r>
            <a:r>
              <a:rPr lang="en-US" sz="9600" b="1" i="1" u="sng" dirty="0" smtClean="0">
                <a:latin typeface="Bookman Old Style" panose="02050604050505020204" pitchFamily="18" charset="0"/>
                <a:cs typeface="Times New Roman" pitchFamily="18" charset="0"/>
              </a:rPr>
              <a:t>exam.tpu.ru</a:t>
            </a:r>
            <a:r>
              <a:rPr lang="en-US" sz="9600" b="1" i="1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(«Сертификационный экзамен 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по иностранным 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языкам», вкладка «</a:t>
            </a:r>
            <a:r>
              <a:rPr lang="ru-RU" sz="9600" b="1" dirty="0" smtClean="0">
                <a:latin typeface="Bookman Old Style" panose="02050604050505020204" pitchFamily="18" charset="0"/>
                <a:cs typeface="Times New Roman" pitchFamily="18" charset="0"/>
              </a:rPr>
              <a:t>Расписание</a:t>
            </a: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»);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посетить организационное собрание и записаться на свой поток;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ru-RU" sz="9600" dirty="0" smtClean="0">
                <a:latin typeface="Bookman Old Style" panose="02050604050505020204" pitchFamily="18" charset="0"/>
                <a:cs typeface="Times New Roman" pitchFamily="18" charset="0"/>
              </a:rPr>
              <a:t>при явке на экзамен иметь при себе</a:t>
            </a:r>
            <a:r>
              <a:rPr lang="ru-RU" sz="9600" dirty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  <a:endParaRPr lang="ru-RU" sz="96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lvl="1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документ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 фотографией,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удостоверяющий личность;</a:t>
            </a:r>
          </a:p>
          <a:p>
            <a:pPr lvl="1" algn="just">
              <a:buClr>
                <a:schemeClr val="accent2"/>
              </a:buClr>
            </a:pP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свой </a:t>
            </a:r>
            <a:r>
              <a:rPr lang="ru-RU" sz="9600" b="1" i="1" u="sng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корпоративный логин и </a:t>
            </a:r>
            <a:r>
              <a:rPr lang="ru-RU" sz="9600" b="1" i="1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пароль.</a:t>
            </a:r>
            <a:r>
              <a:rPr lang="ru-RU" sz="11200" i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endParaRPr lang="ru-RU" sz="11200" b="1" i="1" u="sng" dirty="0">
              <a:solidFill>
                <a:srgbClr val="0070C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643966" y="-714380"/>
            <a:ext cx="285752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8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9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1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2208" y="6407944"/>
            <a:ext cx="36576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20320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</a:t>
            </a:r>
            <a:r>
              <a:rPr lang="ru-RU" dirty="0">
                <a:latin typeface="Bookman Old Style" panose="02050604050505020204" pitchFamily="18" charset="0"/>
              </a:rPr>
              <a:t>2024</a:t>
            </a:r>
          </a:p>
        </p:txBody>
      </p:sp>
    </p:spTree>
    <p:extLst>
      <p:ext uri="{BB962C8B-B14F-4D97-AF65-F5344CB8AC3E}">
        <p14:creationId xmlns="" xmlns:p14="http://schemas.microsoft.com/office/powerpoint/2010/main" val="42365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43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1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разрешается: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Письменный раздел экзамена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«Чтение», «Письмо», «Использование языка»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сдается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разделов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«Говорение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проводится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на платформе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26720" y="6476401"/>
            <a:ext cx="36576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9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0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1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2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64088" y="6407945"/>
            <a:ext cx="2664296" cy="365124"/>
          </a:xfrm>
        </p:spPr>
        <p:txBody>
          <a:bodyPr/>
          <a:lstStyle/>
          <a:p>
            <a:r>
              <a:rPr lang="ru-RU" sz="1050" dirty="0" smtClean="0">
                <a:latin typeface="Bookman Old Style" panose="02050604050505020204" pitchFamily="18" charset="0"/>
              </a:rPr>
              <a:t>ЦОКО ТПУ </a:t>
            </a:r>
            <a:r>
              <a:rPr lang="ru-RU" sz="1050" dirty="0">
                <a:latin typeface="Bookman Old Style" panose="02050604050505020204" pitchFamily="18" charset="0"/>
              </a:rPr>
              <a:t>2024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06" y="1340768"/>
            <a:ext cx="916600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55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08170" y="1124744"/>
            <a:ext cx="7968285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</a:rPr>
              <a:t>  </a:t>
            </a: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Тестирующие материалы разработаны с учетом требований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международных стандартов </a:t>
            </a:r>
          </a:p>
          <a:p>
            <a:pPr algn="ctr">
              <a:buNone/>
            </a:pPr>
            <a:r>
              <a:rPr lang="ru-RU" sz="4100" dirty="0" smtClean="0">
                <a:latin typeface="Bookman Old Style" panose="02050604050505020204" pitchFamily="18" charset="0"/>
                <a:cs typeface="Times New Roman" pitchFamily="18" charset="0"/>
              </a:rPr>
              <a:t>и ориентированы на тестируемых с уровнем языковой подготовки не ниже </a:t>
            </a:r>
          </a:p>
          <a:p>
            <a:pPr algn="ctr">
              <a:buNone/>
            </a:pP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уровня </a:t>
            </a:r>
            <a:r>
              <a:rPr lang="en-US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B</a:t>
            </a:r>
            <a:r>
              <a:rPr lang="ru-RU" sz="4600" b="1" i="1" u="sng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</a:t>
            </a:r>
            <a:r>
              <a:rPr lang="ru-RU" sz="4600" i="1" u="sng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Общеевропейской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шкалы 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уровней </a:t>
            </a:r>
            <a:r>
              <a:rPr lang="ru-RU" sz="4600" dirty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владения иностранным языком (CEFR</a:t>
            </a:r>
            <a:r>
              <a:rPr lang="ru-RU" sz="4600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)</a:t>
            </a:r>
          </a:p>
          <a:p>
            <a:pPr marL="109728" lvl="0" indent="0" algn="just">
              <a:buNone/>
            </a:pPr>
            <a:endParaRPr lang="ru-RU" sz="3200" dirty="0" smtClean="0"/>
          </a:p>
          <a:p>
            <a:pPr marL="109728" indent="0" algn="just">
              <a:buNone/>
            </a:pPr>
            <a:endParaRPr lang="ru-RU" sz="3200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78631"/>
            <a:ext cx="6860852" cy="1262137"/>
          </a:xfrm>
        </p:spPr>
        <p:txBody>
          <a:bodyPr>
            <a:noAutofit/>
          </a:bodyPr>
          <a:lstStyle/>
          <a:p>
            <a:pPr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 smtClean="0">
                <a:solidFill>
                  <a:schemeClr val="accent2"/>
                </a:solidFill>
                <a:latin typeface="Bookman Old Style" panose="02050604050505020204" pitchFamily="18" charset="0"/>
                <a:cs typeface="Times New Roman" pitchFamily="18" charset="0"/>
              </a:rPr>
              <a:t>Сертификационный экзамен</a:t>
            </a:r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61938" y="223838"/>
            <a:ext cx="1924050" cy="449262"/>
            <a:chOff x="543276" y="545242"/>
            <a:chExt cx="1816737" cy="422585"/>
          </a:xfrm>
        </p:grpSpPr>
        <p:sp>
          <p:nvSpPr>
            <p:cNvPr id="10" name="Freeform 37"/>
            <p:cNvSpPr>
              <a:spLocks noEditPoints="1"/>
            </p:cNvSpPr>
            <p:nvPr/>
          </p:nvSpPr>
          <p:spPr bwMode="auto">
            <a:xfrm>
              <a:off x="1037932" y="566147"/>
              <a:ext cx="1322081" cy="401680"/>
            </a:xfrm>
            <a:custGeom>
              <a:avLst/>
              <a:gdLst>
                <a:gd name="T0" fmla="*/ 528 w 2132"/>
                <a:gd name="T1" fmla="*/ 586 h 649"/>
                <a:gd name="T2" fmla="*/ 791 w 2132"/>
                <a:gd name="T3" fmla="*/ 557 h 649"/>
                <a:gd name="T4" fmla="*/ 510 w 2132"/>
                <a:gd name="T5" fmla="*/ 564 h 649"/>
                <a:gd name="T6" fmla="*/ 490 w 2132"/>
                <a:gd name="T7" fmla="*/ 521 h 649"/>
                <a:gd name="T8" fmla="*/ 1337 w 2132"/>
                <a:gd name="T9" fmla="*/ 504 h 649"/>
                <a:gd name="T10" fmla="*/ 1257 w 2132"/>
                <a:gd name="T11" fmla="*/ 504 h 649"/>
                <a:gd name="T12" fmla="*/ 1001 w 2132"/>
                <a:gd name="T13" fmla="*/ 504 h 649"/>
                <a:gd name="T14" fmla="*/ 981 w 2132"/>
                <a:gd name="T15" fmla="*/ 504 h 649"/>
                <a:gd name="T16" fmla="*/ 799 w 2132"/>
                <a:gd name="T17" fmla="*/ 579 h 649"/>
                <a:gd name="T18" fmla="*/ 625 w 2132"/>
                <a:gd name="T19" fmla="*/ 522 h 649"/>
                <a:gd name="T20" fmla="*/ 508 w 2132"/>
                <a:gd name="T21" fmla="*/ 504 h 649"/>
                <a:gd name="T22" fmla="*/ 529 w 2132"/>
                <a:gd name="T23" fmla="*/ 574 h 649"/>
                <a:gd name="T24" fmla="*/ 470 w 2132"/>
                <a:gd name="T25" fmla="*/ 646 h 649"/>
                <a:gd name="T26" fmla="*/ 404 w 2132"/>
                <a:gd name="T27" fmla="*/ 536 h 649"/>
                <a:gd name="T28" fmla="*/ 249 w 2132"/>
                <a:gd name="T29" fmla="*/ 646 h 649"/>
                <a:gd name="T30" fmla="*/ 131 w 2132"/>
                <a:gd name="T31" fmla="*/ 504 h 649"/>
                <a:gd name="T32" fmla="*/ 23 w 2132"/>
                <a:gd name="T33" fmla="*/ 627 h 649"/>
                <a:gd name="T34" fmla="*/ 931 w 2132"/>
                <a:gd name="T35" fmla="*/ 503 h 649"/>
                <a:gd name="T36" fmla="*/ 872 w 2132"/>
                <a:gd name="T37" fmla="*/ 609 h 649"/>
                <a:gd name="T38" fmla="*/ 893 w 2132"/>
                <a:gd name="T39" fmla="*/ 646 h 649"/>
                <a:gd name="T40" fmla="*/ 914 w 2132"/>
                <a:gd name="T41" fmla="*/ 502 h 649"/>
                <a:gd name="T42" fmla="*/ 206 w 2132"/>
                <a:gd name="T43" fmla="*/ 387 h 649"/>
                <a:gd name="T44" fmla="*/ 267 w 2132"/>
                <a:gd name="T45" fmla="*/ 302 h 649"/>
                <a:gd name="T46" fmla="*/ 2111 w 2132"/>
                <a:gd name="T47" fmla="*/ 411 h 649"/>
                <a:gd name="T48" fmla="*/ 1976 w 2132"/>
                <a:gd name="T49" fmla="*/ 269 h 649"/>
                <a:gd name="T50" fmla="*/ 1805 w 2132"/>
                <a:gd name="T51" fmla="*/ 269 h 649"/>
                <a:gd name="T52" fmla="*/ 1549 w 2132"/>
                <a:gd name="T53" fmla="*/ 287 h 649"/>
                <a:gd name="T54" fmla="*/ 1337 w 2132"/>
                <a:gd name="T55" fmla="*/ 269 h 649"/>
                <a:gd name="T56" fmla="*/ 1423 w 2132"/>
                <a:gd name="T57" fmla="*/ 269 h 649"/>
                <a:gd name="T58" fmla="*/ 1337 w 2132"/>
                <a:gd name="T59" fmla="*/ 294 h 649"/>
                <a:gd name="T60" fmla="*/ 1280 w 2132"/>
                <a:gd name="T61" fmla="*/ 302 h 649"/>
                <a:gd name="T62" fmla="*/ 1126 w 2132"/>
                <a:gd name="T63" fmla="*/ 411 h 649"/>
                <a:gd name="T64" fmla="*/ 955 w 2132"/>
                <a:gd name="T65" fmla="*/ 337 h 649"/>
                <a:gd name="T66" fmla="*/ 791 w 2132"/>
                <a:gd name="T67" fmla="*/ 287 h 649"/>
                <a:gd name="T68" fmla="*/ 741 w 2132"/>
                <a:gd name="T69" fmla="*/ 269 h 649"/>
                <a:gd name="T70" fmla="*/ 515 w 2132"/>
                <a:gd name="T71" fmla="*/ 380 h 649"/>
                <a:gd name="T72" fmla="*/ 447 w 2132"/>
                <a:gd name="T73" fmla="*/ 269 h 649"/>
                <a:gd name="T74" fmla="*/ 363 w 2132"/>
                <a:gd name="T75" fmla="*/ 406 h 649"/>
                <a:gd name="T76" fmla="*/ 351 w 2132"/>
                <a:gd name="T77" fmla="*/ 386 h 649"/>
                <a:gd name="T78" fmla="*/ 105 w 2132"/>
                <a:gd name="T79" fmla="*/ 287 h 649"/>
                <a:gd name="T80" fmla="*/ 1640 w 2132"/>
                <a:gd name="T81" fmla="*/ 288 h 649"/>
                <a:gd name="T82" fmla="*/ 1680 w 2132"/>
                <a:gd name="T83" fmla="*/ 393 h 649"/>
                <a:gd name="T84" fmla="*/ 1583 w 2132"/>
                <a:gd name="T85" fmla="*/ 339 h 649"/>
                <a:gd name="T86" fmla="*/ 292 w 2132"/>
                <a:gd name="T87" fmla="*/ 303 h 649"/>
                <a:gd name="T88" fmla="*/ 182 w 2132"/>
                <a:gd name="T89" fmla="*/ 393 h 649"/>
                <a:gd name="T90" fmla="*/ 2059 w 2132"/>
                <a:gd name="T91" fmla="*/ 241 h 649"/>
                <a:gd name="T92" fmla="*/ 2058 w 2132"/>
                <a:gd name="T93" fmla="*/ 257 h 649"/>
                <a:gd name="T94" fmla="*/ 157 w 2132"/>
                <a:gd name="T95" fmla="*/ 132 h 649"/>
                <a:gd name="T96" fmla="*/ 244 w 2132"/>
                <a:gd name="T97" fmla="*/ 92 h 649"/>
                <a:gd name="T98" fmla="*/ 1046 w 2132"/>
                <a:gd name="T99" fmla="*/ 35 h 649"/>
                <a:gd name="T100" fmla="*/ 803 w 2132"/>
                <a:gd name="T101" fmla="*/ 145 h 649"/>
                <a:gd name="T102" fmla="*/ 658 w 2132"/>
                <a:gd name="T103" fmla="*/ 35 h 649"/>
                <a:gd name="T104" fmla="*/ 305 w 2132"/>
                <a:gd name="T105" fmla="*/ 35 h 649"/>
                <a:gd name="T106" fmla="*/ 325 w 2132"/>
                <a:gd name="T107" fmla="*/ 53 h 649"/>
                <a:gd name="T108" fmla="*/ 44 w 2132"/>
                <a:gd name="T109" fmla="*/ 52 h 649"/>
                <a:gd name="T110" fmla="*/ 529 w 2132"/>
                <a:gd name="T111" fmla="*/ 72 h 649"/>
                <a:gd name="T112" fmla="*/ 605 w 2132"/>
                <a:gd name="T113" fmla="*/ 173 h 649"/>
                <a:gd name="T114" fmla="*/ 507 w 2132"/>
                <a:gd name="T115" fmla="*/ 66 h 649"/>
                <a:gd name="T116" fmla="*/ 267 w 2132"/>
                <a:gd name="T117" fmla="*/ 105 h 649"/>
                <a:gd name="T118" fmla="*/ 132 w 2132"/>
                <a:gd name="T119" fmla="*/ 126 h 649"/>
                <a:gd name="T120" fmla="*/ 992 w 2132"/>
                <a:gd name="T121" fmla="*/ 9 h 649"/>
                <a:gd name="T122" fmla="*/ 967 w 2132"/>
                <a:gd name="T12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649">
                  <a:moveTo>
                    <a:pt x="490" y="581"/>
                  </a:moveTo>
                  <a:lnTo>
                    <a:pt x="490" y="630"/>
                  </a:lnTo>
                  <a:lnTo>
                    <a:pt x="505" y="630"/>
                  </a:lnTo>
                  <a:lnTo>
                    <a:pt x="516" y="629"/>
                  </a:lnTo>
                  <a:lnTo>
                    <a:pt x="525" y="626"/>
                  </a:lnTo>
                  <a:lnTo>
                    <a:pt x="533" y="622"/>
                  </a:lnTo>
                  <a:lnTo>
                    <a:pt x="538" y="616"/>
                  </a:lnTo>
                  <a:lnTo>
                    <a:pt x="539" y="606"/>
                  </a:lnTo>
                  <a:lnTo>
                    <a:pt x="538" y="596"/>
                  </a:lnTo>
                  <a:lnTo>
                    <a:pt x="534" y="590"/>
                  </a:lnTo>
                  <a:lnTo>
                    <a:pt x="528" y="586"/>
                  </a:lnTo>
                  <a:lnTo>
                    <a:pt x="520" y="582"/>
                  </a:lnTo>
                  <a:lnTo>
                    <a:pt x="512" y="581"/>
                  </a:lnTo>
                  <a:lnTo>
                    <a:pt x="503" y="581"/>
                  </a:lnTo>
                  <a:lnTo>
                    <a:pt x="490" y="581"/>
                  </a:lnTo>
                  <a:close/>
                  <a:moveTo>
                    <a:pt x="744" y="522"/>
                  </a:moveTo>
                  <a:lnTo>
                    <a:pt x="744" y="572"/>
                  </a:lnTo>
                  <a:lnTo>
                    <a:pt x="764" y="572"/>
                  </a:lnTo>
                  <a:lnTo>
                    <a:pt x="772" y="571"/>
                  </a:lnTo>
                  <a:lnTo>
                    <a:pt x="779" y="569"/>
                  </a:lnTo>
                  <a:lnTo>
                    <a:pt x="787" y="563"/>
                  </a:lnTo>
                  <a:lnTo>
                    <a:pt x="791" y="557"/>
                  </a:lnTo>
                  <a:lnTo>
                    <a:pt x="793" y="546"/>
                  </a:lnTo>
                  <a:lnTo>
                    <a:pt x="791" y="537"/>
                  </a:lnTo>
                  <a:lnTo>
                    <a:pt x="786" y="530"/>
                  </a:lnTo>
                  <a:lnTo>
                    <a:pt x="778" y="526"/>
                  </a:lnTo>
                  <a:lnTo>
                    <a:pt x="770" y="522"/>
                  </a:lnTo>
                  <a:lnTo>
                    <a:pt x="761" y="522"/>
                  </a:lnTo>
                  <a:lnTo>
                    <a:pt x="744" y="522"/>
                  </a:lnTo>
                  <a:close/>
                  <a:moveTo>
                    <a:pt x="490" y="521"/>
                  </a:moveTo>
                  <a:lnTo>
                    <a:pt x="490" y="564"/>
                  </a:lnTo>
                  <a:lnTo>
                    <a:pt x="501" y="564"/>
                  </a:lnTo>
                  <a:lnTo>
                    <a:pt x="510" y="564"/>
                  </a:lnTo>
                  <a:lnTo>
                    <a:pt x="519" y="563"/>
                  </a:lnTo>
                  <a:lnTo>
                    <a:pt x="527" y="561"/>
                  </a:lnTo>
                  <a:lnTo>
                    <a:pt x="532" y="557"/>
                  </a:lnTo>
                  <a:lnTo>
                    <a:pt x="536" y="551"/>
                  </a:lnTo>
                  <a:lnTo>
                    <a:pt x="537" y="542"/>
                  </a:lnTo>
                  <a:lnTo>
                    <a:pt x="536" y="533"/>
                  </a:lnTo>
                  <a:lnTo>
                    <a:pt x="532" y="527"/>
                  </a:lnTo>
                  <a:lnTo>
                    <a:pt x="525" y="524"/>
                  </a:lnTo>
                  <a:lnTo>
                    <a:pt x="519" y="521"/>
                  </a:lnTo>
                  <a:lnTo>
                    <a:pt x="512" y="521"/>
                  </a:lnTo>
                  <a:lnTo>
                    <a:pt x="490" y="521"/>
                  </a:lnTo>
                  <a:close/>
                  <a:moveTo>
                    <a:pt x="1362" y="504"/>
                  </a:moveTo>
                  <a:lnTo>
                    <a:pt x="1471" y="504"/>
                  </a:lnTo>
                  <a:lnTo>
                    <a:pt x="1471" y="522"/>
                  </a:lnTo>
                  <a:lnTo>
                    <a:pt x="1427" y="522"/>
                  </a:lnTo>
                  <a:lnTo>
                    <a:pt x="1427" y="646"/>
                  </a:lnTo>
                  <a:lnTo>
                    <a:pt x="1406" y="646"/>
                  </a:lnTo>
                  <a:lnTo>
                    <a:pt x="1406" y="522"/>
                  </a:lnTo>
                  <a:lnTo>
                    <a:pt x="1362" y="522"/>
                  </a:lnTo>
                  <a:lnTo>
                    <a:pt x="1362" y="504"/>
                  </a:lnTo>
                  <a:close/>
                  <a:moveTo>
                    <a:pt x="1257" y="504"/>
                  </a:moveTo>
                  <a:lnTo>
                    <a:pt x="1337" y="504"/>
                  </a:lnTo>
                  <a:lnTo>
                    <a:pt x="1337" y="522"/>
                  </a:lnTo>
                  <a:lnTo>
                    <a:pt x="1278" y="522"/>
                  </a:lnTo>
                  <a:lnTo>
                    <a:pt x="1278" y="563"/>
                  </a:lnTo>
                  <a:lnTo>
                    <a:pt x="1331" y="563"/>
                  </a:lnTo>
                  <a:lnTo>
                    <a:pt x="1331" y="581"/>
                  </a:lnTo>
                  <a:lnTo>
                    <a:pt x="1278" y="581"/>
                  </a:lnTo>
                  <a:lnTo>
                    <a:pt x="1278" y="629"/>
                  </a:lnTo>
                  <a:lnTo>
                    <a:pt x="1337" y="629"/>
                  </a:lnTo>
                  <a:lnTo>
                    <a:pt x="1337" y="646"/>
                  </a:lnTo>
                  <a:lnTo>
                    <a:pt x="1257" y="646"/>
                  </a:lnTo>
                  <a:lnTo>
                    <a:pt x="1257" y="504"/>
                  </a:lnTo>
                  <a:close/>
                  <a:moveTo>
                    <a:pt x="1119" y="504"/>
                  </a:moveTo>
                  <a:lnTo>
                    <a:pt x="1227" y="504"/>
                  </a:lnTo>
                  <a:lnTo>
                    <a:pt x="1227" y="522"/>
                  </a:lnTo>
                  <a:lnTo>
                    <a:pt x="1183" y="522"/>
                  </a:lnTo>
                  <a:lnTo>
                    <a:pt x="1183" y="646"/>
                  </a:lnTo>
                  <a:lnTo>
                    <a:pt x="1163" y="646"/>
                  </a:lnTo>
                  <a:lnTo>
                    <a:pt x="1163" y="522"/>
                  </a:lnTo>
                  <a:lnTo>
                    <a:pt x="1119" y="522"/>
                  </a:lnTo>
                  <a:lnTo>
                    <a:pt x="1119" y="504"/>
                  </a:lnTo>
                  <a:close/>
                  <a:moveTo>
                    <a:pt x="981" y="504"/>
                  </a:moveTo>
                  <a:lnTo>
                    <a:pt x="1001" y="504"/>
                  </a:lnTo>
                  <a:lnTo>
                    <a:pt x="1001" y="615"/>
                  </a:lnTo>
                  <a:lnTo>
                    <a:pt x="1001" y="615"/>
                  </a:lnTo>
                  <a:lnTo>
                    <a:pt x="1068" y="504"/>
                  </a:lnTo>
                  <a:lnTo>
                    <a:pt x="1089" y="504"/>
                  </a:lnTo>
                  <a:lnTo>
                    <a:pt x="1089" y="646"/>
                  </a:lnTo>
                  <a:lnTo>
                    <a:pt x="1069" y="646"/>
                  </a:lnTo>
                  <a:lnTo>
                    <a:pt x="1069" y="536"/>
                  </a:lnTo>
                  <a:lnTo>
                    <a:pt x="1069" y="536"/>
                  </a:lnTo>
                  <a:lnTo>
                    <a:pt x="1001" y="646"/>
                  </a:lnTo>
                  <a:lnTo>
                    <a:pt x="981" y="646"/>
                  </a:lnTo>
                  <a:lnTo>
                    <a:pt x="981" y="504"/>
                  </a:lnTo>
                  <a:close/>
                  <a:moveTo>
                    <a:pt x="724" y="504"/>
                  </a:moveTo>
                  <a:lnTo>
                    <a:pt x="761" y="504"/>
                  </a:lnTo>
                  <a:lnTo>
                    <a:pt x="775" y="505"/>
                  </a:lnTo>
                  <a:lnTo>
                    <a:pt x="788" y="508"/>
                  </a:lnTo>
                  <a:lnTo>
                    <a:pt x="799" y="513"/>
                  </a:lnTo>
                  <a:lnTo>
                    <a:pt x="807" y="521"/>
                  </a:lnTo>
                  <a:lnTo>
                    <a:pt x="813" y="532"/>
                  </a:lnTo>
                  <a:lnTo>
                    <a:pt x="815" y="547"/>
                  </a:lnTo>
                  <a:lnTo>
                    <a:pt x="813" y="561"/>
                  </a:lnTo>
                  <a:lnTo>
                    <a:pt x="807" y="572"/>
                  </a:lnTo>
                  <a:lnTo>
                    <a:pt x="799" y="579"/>
                  </a:lnTo>
                  <a:lnTo>
                    <a:pt x="788" y="586"/>
                  </a:lnTo>
                  <a:lnTo>
                    <a:pt x="777" y="588"/>
                  </a:lnTo>
                  <a:lnTo>
                    <a:pt x="764" y="589"/>
                  </a:lnTo>
                  <a:lnTo>
                    <a:pt x="744" y="589"/>
                  </a:lnTo>
                  <a:lnTo>
                    <a:pt x="744" y="646"/>
                  </a:lnTo>
                  <a:lnTo>
                    <a:pt x="724" y="646"/>
                  </a:lnTo>
                  <a:lnTo>
                    <a:pt x="724" y="504"/>
                  </a:lnTo>
                  <a:close/>
                  <a:moveTo>
                    <a:pt x="605" y="504"/>
                  </a:moveTo>
                  <a:lnTo>
                    <a:pt x="684" y="504"/>
                  </a:lnTo>
                  <a:lnTo>
                    <a:pt x="684" y="522"/>
                  </a:lnTo>
                  <a:lnTo>
                    <a:pt x="625" y="522"/>
                  </a:lnTo>
                  <a:lnTo>
                    <a:pt x="625" y="563"/>
                  </a:lnTo>
                  <a:lnTo>
                    <a:pt x="679" y="563"/>
                  </a:lnTo>
                  <a:lnTo>
                    <a:pt x="679" y="581"/>
                  </a:lnTo>
                  <a:lnTo>
                    <a:pt x="625" y="581"/>
                  </a:lnTo>
                  <a:lnTo>
                    <a:pt x="625" y="629"/>
                  </a:lnTo>
                  <a:lnTo>
                    <a:pt x="684" y="629"/>
                  </a:lnTo>
                  <a:lnTo>
                    <a:pt x="684" y="646"/>
                  </a:lnTo>
                  <a:lnTo>
                    <a:pt x="605" y="646"/>
                  </a:lnTo>
                  <a:lnTo>
                    <a:pt x="605" y="504"/>
                  </a:lnTo>
                  <a:close/>
                  <a:moveTo>
                    <a:pt x="470" y="504"/>
                  </a:moveTo>
                  <a:lnTo>
                    <a:pt x="508" y="504"/>
                  </a:lnTo>
                  <a:lnTo>
                    <a:pt x="522" y="505"/>
                  </a:lnTo>
                  <a:lnTo>
                    <a:pt x="534" y="507"/>
                  </a:lnTo>
                  <a:lnTo>
                    <a:pt x="544" y="513"/>
                  </a:lnTo>
                  <a:lnTo>
                    <a:pt x="551" y="519"/>
                  </a:lnTo>
                  <a:lnTo>
                    <a:pt x="557" y="528"/>
                  </a:lnTo>
                  <a:lnTo>
                    <a:pt x="558" y="540"/>
                  </a:lnTo>
                  <a:lnTo>
                    <a:pt x="555" y="552"/>
                  </a:lnTo>
                  <a:lnTo>
                    <a:pt x="550" y="562"/>
                  </a:lnTo>
                  <a:lnTo>
                    <a:pt x="540" y="570"/>
                  </a:lnTo>
                  <a:lnTo>
                    <a:pt x="529" y="574"/>
                  </a:lnTo>
                  <a:lnTo>
                    <a:pt x="529" y="574"/>
                  </a:lnTo>
                  <a:lnTo>
                    <a:pt x="542" y="577"/>
                  </a:lnTo>
                  <a:lnTo>
                    <a:pt x="552" y="585"/>
                  </a:lnTo>
                  <a:lnTo>
                    <a:pt x="559" y="594"/>
                  </a:lnTo>
                  <a:lnTo>
                    <a:pt x="562" y="608"/>
                  </a:lnTo>
                  <a:lnTo>
                    <a:pt x="560" y="621"/>
                  </a:lnTo>
                  <a:lnTo>
                    <a:pt x="553" y="632"/>
                  </a:lnTo>
                  <a:lnTo>
                    <a:pt x="545" y="638"/>
                  </a:lnTo>
                  <a:lnTo>
                    <a:pt x="534" y="642"/>
                  </a:lnTo>
                  <a:lnTo>
                    <a:pt x="521" y="646"/>
                  </a:lnTo>
                  <a:lnTo>
                    <a:pt x="507" y="646"/>
                  </a:lnTo>
                  <a:lnTo>
                    <a:pt x="470" y="646"/>
                  </a:lnTo>
                  <a:lnTo>
                    <a:pt x="470" y="504"/>
                  </a:lnTo>
                  <a:close/>
                  <a:moveTo>
                    <a:pt x="317" y="504"/>
                  </a:moveTo>
                  <a:lnTo>
                    <a:pt x="337" y="504"/>
                  </a:lnTo>
                  <a:lnTo>
                    <a:pt x="337" y="615"/>
                  </a:lnTo>
                  <a:lnTo>
                    <a:pt x="337" y="615"/>
                  </a:lnTo>
                  <a:lnTo>
                    <a:pt x="404" y="504"/>
                  </a:lnTo>
                  <a:lnTo>
                    <a:pt x="425" y="504"/>
                  </a:lnTo>
                  <a:lnTo>
                    <a:pt x="425" y="646"/>
                  </a:lnTo>
                  <a:lnTo>
                    <a:pt x="404" y="646"/>
                  </a:lnTo>
                  <a:lnTo>
                    <a:pt x="404" y="536"/>
                  </a:lnTo>
                  <a:lnTo>
                    <a:pt x="404" y="536"/>
                  </a:lnTo>
                  <a:lnTo>
                    <a:pt x="338" y="646"/>
                  </a:lnTo>
                  <a:lnTo>
                    <a:pt x="317" y="646"/>
                  </a:lnTo>
                  <a:lnTo>
                    <a:pt x="317" y="504"/>
                  </a:lnTo>
                  <a:close/>
                  <a:moveTo>
                    <a:pt x="161" y="504"/>
                  </a:moveTo>
                  <a:lnTo>
                    <a:pt x="182" y="504"/>
                  </a:lnTo>
                  <a:lnTo>
                    <a:pt x="182" y="563"/>
                  </a:lnTo>
                  <a:lnTo>
                    <a:pt x="249" y="563"/>
                  </a:lnTo>
                  <a:lnTo>
                    <a:pt x="249" y="504"/>
                  </a:lnTo>
                  <a:lnTo>
                    <a:pt x="269" y="504"/>
                  </a:lnTo>
                  <a:lnTo>
                    <a:pt x="269" y="646"/>
                  </a:lnTo>
                  <a:lnTo>
                    <a:pt x="249" y="646"/>
                  </a:lnTo>
                  <a:lnTo>
                    <a:pt x="249" y="581"/>
                  </a:lnTo>
                  <a:lnTo>
                    <a:pt x="182" y="581"/>
                  </a:lnTo>
                  <a:lnTo>
                    <a:pt x="182" y="646"/>
                  </a:lnTo>
                  <a:lnTo>
                    <a:pt x="161" y="646"/>
                  </a:lnTo>
                  <a:lnTo>
                    <a:pt x="161" y="504"/>
                  </a:lnTo>
                  <a:close/>
                  <a:moveTo>
                    <a:pt x="0" y="504"/>
                  </a:moveTo>
                  <a:lnTo>
                    <a:pt x="24" y="504"/>
                  </a:lnTo>
                  <a:lnTo>
                    <a:pt x="65" y="588"/>
                  </a:lnTo>
                  <a:lnTo>
                    <a:pt x="66" y="588"/>
                  </a:lnTo>
                  <a:lnTo>
                    <a:pt x="109" y="504"/>
                  </a:lnTo>
                  <a:lnTo>
                    <a:pt x="131" y="504"/>
                  </a:lnTo>
                  <a:lnTo>
                    <a:pt x="72" y="617"/>
                  </a:lnTo>
                  <a:lnTo>
                    <a:pt x="68" y="624"/>
                  </a:lnTo>
                  <a:lnTo>
                    <a:pt x="64" y="633"/>
                  </a:lnTo>
                  <a:lnTo>
                    <a:pt x="56" y="640"/>
                  </a:lnTo>
                  <a:lnTo>
                    <a:pt x="48" y="646"/>
                  </a:lnTo>
                  <a:lnTo>
                    <a:pt x="36" y="647"/>
                  </a:lnTo>
                  <a:lnTo>
                    <a:pt x="32" y="647"/>
                  </a:lnTo>
                  <a:lnTo>
                    <a:pt x="28" y="647"/>
                  </a:lnTo>
                  <a:lnTo>
                    <a:pt x="25" y="647"/>
                  </a:lnTo>
                  <a:lnTo>
                    <a:pt x="22" y="646"/>
                  </a:lnTo>
                  <a:lnTo>
                    <a:pt x="23" y="627"/>
                  </a:lnTo>
                  <a:lnTo>
                    <a:pt x="26" y="627"/>
                  </a:lnTo>
                  <a:lnTo>
                    <a:pt x="29" y="629"/>
                  </a:lnTo>
                  <a:lnTo>
                    <a:pt x="33" y="629"/>
                  </a:lnTo>
                  <a:lnTo>
                    <a:pt x="40" y="627"/>
                  </a:lnTo>
                  <a:lnTo>
                    <a:pt x="45" y="623"/>
                  </a:lnTo>
                  <a:lnTo>
                    <a:pt x="50" y="619"/>
                  </a:lnTo>
                  <a:lnTo>
                    <a:pt x="53" y="614"/>
                  </a:lnTo>
                  <a:lnTo>
                    <a:pt x="54" y="609"/>
                  </a:lnTo>
                  <a:lnTo>
                    <a:pt x="0" y="504"/>
                  </a:lnTo>
                  <a:close/>
                  <a:moveTo>
                    <a:pt x="914" y="502"/>
                  </a:moveTo>
                  <a:lnTo>
                    <a:pt x="931" y="503"/>
                  </a:lnTo>
                  <a:lnTo>
                    <a:pt x="947" y="507"/>
                  </a:lnTo>
                  <a:lnTo>
                    <a:pt x="944" y="528"/>
                  </a:lnTo>
                  <a:lnTo>
                    <a:pt x="931" y="521"/>
                  </a:lnTo>
                  <a:lnTo>
                    <a:pt x="916" y="519"/>
                  </a:lnTo>
                  <a:lnTo>
                    <a:pt x="897" y="522"/>
                  </a:lnTo>
                  <a:lnTo>
                    <a:pt x="882" y="530"/>
                  </a:lnTo>
                  <a:lnTo>
                    <a:pt x="871" y="542"/>
                  </a:lnTo>
                  <a:lnTo>
                    <a:pt x="864" y="557"/>
                  </a:lnTo>
                  <a:lnTo>
                    <a:pt x="861" y="575"/>
                  </a:lnTo>
                  <a:lnTo>
                    <a:pt x="864" y="593"/>
                  </a:lnTo>
                  <a:lnTo>
                    <a:pt x="872" y="609"/>
                  </a:lnTo>
                  <a:lnTo>
                    <a:pt x="883" y="621"/>
                  </a:lnTo>
                  <a:lnTo>
                    <a:pt x="897" y="627"/>
                  </a:lnTo>
                  <a:lnTo>
                    <a:pt x="914" y="631"/>
                  </a:lnTo>
                  <a:lnTo>
                    <a:pt x="925" y="630"/>
                  </a:lnTo>
                  <a:lnTo>
                    <a:pt x="937" y="627"/>
                  </a:lnTo>
                  <a:lnTo>
                    <a:pt x="946" y="623"/>
                  </a:lnTo>
                  <a:lnTo>
                    <a:pt x="947" y="644"/>
                  </a:lnTo>
                  <a:lnTo>
                    <a:pt x="935" y="647"/>
                  </a:lnTo>
                  <a:lnTo>
                    <a:pt x="924" y="648"/>
                  </a:lnTo>
                  <a:lnTo>
                    <a:pt x="914" y="649"/>
                  </a:lnTo>
                  <a:lnTo>
                    <a:pt x="893" y="646"/>
                  </a:lnTo>
                  <a:lnTo>
                    <a:pt x="875" y="639"/>
                  </a:lnTo>
                  <a:lnTo>
                    <a:pt x="860" y="629"/>
                  </a:lnTo>
                  <a:lnTo>
                    <a:pt x="849" y="614"/>
                  </a:lnTo>
                  <a:lnTo>
                    <a:pt x="842" y="595"/>
                  </a:lnTo>
                  <a:lnTo>
                    <a:pt x="839" y="575"/>
                  </a:lnTo>
                  <a:lnTo>
                    <a:pt x="842" y="554"/>
                  </a:lnTo>
                  <a:lnTo>
                    <a:pt x="849" y="536"/>
                  </a:lnTo>
                  <a:lnTo>
                    <a:pt x="861" y="521"/>
                  </a:lnTo>
                  <a:lnTo>
                    <a:pt x="876" y="511"/>
                  </a:lnTo>
                  <a:lnTo>
                    <a:pt x="894" y="504"/>
                  </a:lnTo>
                  <a:lnTo>
                    <a:pt x="914" y="502"/>
                  </a:lnTo>
                  <a:close/>
                  <a:moveTo>
                    <a:pt x="232" y="284"/>
                  </a:moveTo>
                  <a:lnTo>
                    <a:pt x="218" y="287"/>
                  </a:lnTo>
                  <a:lnTo>
                    <a:pt x="206" y="293"/>
                  </a:lnTo>
                  <a:lnTo>
                    <a:pt x="198" y="302"/>
                  </a:lnTo>
                  <a:lnTo>
                    <a:pt x="191" y="313"/>
                  </a:lnTo>
                  <a:lnTo>
                    <a:pt x="187" y="326"/>
                  </a:lnTo>
                  <a:lnTo>
                    <a:pt x="186" y="340"/>
                  </a:lnTo>
                  <a:lnTo>
                    <a:pt x="187" y="354"/>
                  </a:lnTo>
                  <a:lnTo>
                    <a:pt x="190" y="367"/>
                  </a:lnTo>
                  <a:lnTo>
                    <a:pt x="197" y="379"/>
                  </a:lnTo>
                  <a:lnTo>
                    <a:pt x="206" y="387"/>
                  </a:lnTo>
                  <a:lnTo>
                    <a:pt x="218" y="394"/>
                  </a:lnTo>
                  <a:lnTo>
                    <a:pt x="232" y="396"/>
                  </a:lnTo>
                  <a:lnTo>
                    <a:pt x="247" y="394"/>
                  </a:lnTo>
                  <a:lnTo>
                    <a:pt x="259" y="387"/>
                  </a:lnTo>
                  <a:lnTo>
                    <a:pt x="268" y="379"/>
                  </a:lnTo>
                  <a:lnTo>
                    <a:pt x="274" y="367"/>
                  </a:lnTo>
                  <a:lnTo>
                    <a:pt x="278" y="354"/>
                  </a:lnTo>
                  <a:lnTo>
                    <a:pt x="279" y="340"/>
                  </a:lnTo>
                  <a:lnTo>
                    <a:pt x="278" y="326"/>
                  </a:lnTo>
                  <a:lnTo>
                    <a:pt x="274" y="313"/>
                  </a:lnTo>
                  <a:lnTo>
                    <a:pt x="267" y="302"/>
                  </a:lnTo>
                  <a:lnTo>
                    <a:pt x="259" y="293"/>
                  </a:lnTo>
                  <a:lnTo>
                    <a:pt x="247" y="287"/>
                  </a:lnTo>
                  <a:lnTo>
                    <a:pt x="232" y="284"/>
                  </a:lnTo>
                  <a:close/>
                  <a:moveTo>
                    <a:pt x="2023" y="269"/>
                  </a:moveTo>
                  <a:lnTo>
                    <a:pt x="2044" y="269"/>
                  </a:lnTo>
                  <a:lnTo>
                    <a:pt x="2044" y="380"/>
                  </a:lnTo>
                  <a:lnTo>
                    <a:pt x="2044" y="380"/>
                  </a:lnTo>
                  <a:lnTo>
                    <a:pt x="2110" y="269"/>
                  </a:lnTo>
                  <a:lnTo>
                    <a:pt x="2132" y="269"/>
                  </a:lnTo>
                  <a:lnTo>
                    <a:pt x="2132" y="411"/>
                  </a:lnTo>
                  <a:lnTo>
                    <a:pt x="2111" y="411"/>
                  </a:lnTo>
                  <a:lnTo>
                    <a:pt x="2111" y="302"/>
                  </a:lnTo>
                  <a:lnTo>
                    <a:pt x="2111" y="302"/>
                  </a:lnTo>
                  <a:lnTo>
                    <a:pt x="2044" y="411"/>
                  </a:lnTo>
                  <a:lnTo>
                    <a:pt x="2023" y="411"/>
                  </a:lnTo>
                  <a:lnTo>
                    <a:pt x="2023" y="269"/>
                  </a:lnTo>
                  <a:close/>
                  <a:moveTo>
                    <a:pt x="1868" y="269"/>
                  </a:moveTo>
                  <a:lnTo>
                    <a:pt x="1888" y="269"/>
                  </a:lnTo>
                  <a:lnTo>
                    <a:pt x="1888" y="380"/>
                  </a:lnTo>
                  <a:lnTo>
                    <a:pt x="1888" y="380"/>
                  </a:lnTo>
                  <a:lnTo>
                    <a:pt x="1955" y="269"/>
                  </a:lnTo>
                  <a:lnTo>
                    <a:pt x="1976" y="269"/>
                  </a:lnTo>
                  <a:lnTo>
                    <a:pt x="1976" y="411"/>
                  </a:lnTo>
                  <a:lnTo>
                    <a:pt x="1956" y="411"/>
                  </a:lnTo>
                  <a:lnTo>
                    <a:pt x="1956" y="302"/>
                  </a:lnTo>
                  <a:lnTo>
                    <a:pt x="1956" y="302"/>
                  </a:lnTo>
                  <a:lnTo>
                    <a:pt x="1888" y="411"/>
                  </a:lnTo>
                  <a:lnTo>
                    <a:pt x="1868" y="411"/>
                  </a:lnTo>
                  <a:lnTo>
                    <a:pt x="1868" y="269"/>
                  </a:lnTo>
                  <a:close/>
                  <a:moveTo>
                    <a:pt x="1723" y="269"/>
                  </a:moveTo>
                  <a:lnTo>
                    <a:pt x="1744" y="269"/>
                  </a:lnTo>
                  <a:lnTo>
                    <a:pt x="1744" y="332"/>
                  </a:lnTo>
                  <a:lnTo>
                    <a:pt x="1805" y="269"/>
                  </a:lnTo>
                  <a:lnTo>
                    <a:pt x="1832" y="269"/>
                  </a:lnTo>
                  <a:lnTo>
                    <a:pt x="1765" y="336"/>
                  </a:lnTo>
                  <a:lnTo>
                    <a:pt x="1837" y="411"/>
                  </a:lnTo>
                  <a:lnTo>
                    <a:pt x="1807" y="411"/>
                  </a:lnTo>
                  <a:lnTo>
                    <a:pt x="1744" y="341"/>
                  </a:lnTo>
                  <a:lnTo>
                    <a:pt x="1744" y="411"/>
                  </a:lnTo>
                  <a:lnTo>
                    <a:pt x="1723" y="411"/>
                  </a:lnTo>
                  <a:lnTo>
                    <a:pt x="1723" y="269"/>
                  </a:lnTo>
                  <a:close/>
                  <a:moveTo>
                    <a:pt x="1469" y="269"/>
                  </a:moveTo>
                  <a:lnTo>
                    <a:pt x="1549" y="269"/>
                  </a:lnTo>
                  <a:lnTo>
                    <a:pt x="1549" y="287"/>
                  </a:lnTo>
                  <a:lnTo>
                    <a:pt x="1490" y="287"/>
                  </a:lnTo>
                  <a:lnTo>
                    <a:pt x="1490" y="328"/>
                  </a:lnTo>
                  <a:lnTo>
                    <a:pt x="1543" y="328"/>
                  </a:lnTo>
                  <a:lnTo>
                    <a:pt x="1543" y="347"/>
                  </a:lnTo>
                  <a:lnTo>
                    <a:pt x="1490" y="347"/>
                  </a:lnTo>
                  <a:lnTo>
                    <a:pt x="1490" y="393"/>
                  </a:lnTo>
                  <a:lnTo>
                    <a:pt x="1549" y="393"/>
                  </a:lnTo>
                  <a:lnTo>
                    <a:pt x="1549" y="411"/>
                  </a:lnTo>
                  <a:lnTo>
                    <a:pt x="1469" y="411"/>
                  </a:lnTo>
                  <a:lnTo>
                    <a:pt x="1469" y="269"/>
                  </a:lnTo>
                  <a:close/>
                  <a:moveTo>
                    <a:pt x="1337" y="269"/>
                  </a:moveTo>
                  <a:lnTo>
                    <a:pt x="1357" y="269"/>
                  </a:lnTo>
                  <a:lnTo>
                    <a:pt x="1357" y="292"/>
                  </a:lnTo>
                  <a:lnTo>
                    <a:pt x="1358" y="307"/>
                  </a:lnTo>
                  <a:lnTo>
                    <a:pt x="1362" y="319"/>
                  </a:lnTo>
                  <a:lnTo>
                    <a:pt x="1369" y="328"/>
                  </a:lnTo>
                  <a:lnTo>
                    <a:pt x="1378" y="334"/>
                  </a:lnTo>
                  <a:lnTo>
                    <a:pt x="1392" y="336"/>
                  </a:lnTo>
                  <a:lnTo>
                    <a:pt x="1398" y="336"/>
                  </a:lnTo>
                  <a:lnTo>
                    <a:pt x="1403" y="335"/>
                  </a:lnTo>
                  <a:lnTo>
                    <a:pt x="1403" y="269"/>
                  </a:lnTo>
                  <a:lnTo>
                    <a:pt x="1423" y="269"/>
                  </a:lnTo>
                  <a:lnTo>
                    <a:pt x="1423" y="411"/>
                  </a:lnTo>
                  <a:lnTo>
                    <a:pt x="1403" y="411"/>
                  </a:lnTo>
                  <a:lnTo>
                    <a:pt x="1403" y="353"/>
                  </a:lnTo>
                  <a:lnTo>
                    <a:pt x="1398" y="353"/>
                  </a:lnTo>
                  <a:lnTo>
                    <a:pt x="1392" y="354"/>
                  </a:lnTo>
                  <a:lnTo>
                    <a:pt x="1376" y="352"/>
                  </a:lnTo>
                  <a:lnTo>
                    <a:pt x="1362" y="348"/>
                  </a:lnTo>
                  <a:lnTo>
                    <a:pt x="1352" y="339"/>
                  </a:lnTo>
                  <a:lnTo>
                    <a:pt x="1343" y="327"/>
                  </a:lnTo>
                  <a:lnTo>
                    <a:pt x="1339" y="312"/>
                  </a:lnTo>
                  <a:lnTo>
                    <a:pt x="1337" y="294"/>
                  </a:lnTo>
                  <a:lnTo>
                    <a:pt x="1337" y="269"/>
                  </a:lnTo>
                  <a:close/>
                  <a:moveTo>
                    <a:pt x="1192" y="269"/>
                  </a:moveTo>
                  <a:lnTo>
                    <a:pt x="1212" y="269"/>
                  </a:lnTo>
                  <a:lnTo>
                    <a:pt x="1212" y="380"/>
                  </a:lnTo>
                  <a:lnTo>
                    <a:pt x="1213" y="380"/>
                  </a:lnTo>
                  <a:lnTo>
                    <a:pt x="1280" y="269"/>
                  </a:lnTo>
                  <a:lnTo>
                    <a:pt x="1301" y="269"/>
                  </a:lnTo>
                  <a:lnTo>
                    <a:pt x="1301" y="411"/>
                  </a:lnTo>
                  <a:lnTo>
                    <a:pt x="1281" y="411"/>
                  </a:lnTo>
                  <a:lnTo>
                    <a:pt x="1281" y="302"/>
                  </a:lnTo>
                  <a:lnTo>
                    <a:pt x="1280" y="302"/>
                  </a:lnTo>
                  <a:lnTo>
                    <a:pt x="1213" y="411"/>
                  </a:lnTo>
                  <a:lnTo>
                    <a:pt x="1192" y="411"/>
                  </a:lnTo>
                  <a:lnTo>
                    <a:pt x="1192" y="269"/>
                  </a:lnTo>
                  <a:close/>
                  <a:moveTo>
                    <a:pt x="1037" y="269"/>
                  </a:moveTo>
                  <a:lnTo>
                    <a:pt x="1057" y="269"/>
                  </a:lnTo>
                  <a:lnTo>
                    <a:pt x="1057" y="328"/>
                  </a:lnTo>
                  <a:lnTo>
                    <a:pt x="1126" y="328"/>
                  </a:lnTo>
                  <a:lnTo>
                    <a:pt x="1126" y="269"/>
                  </a:lnTo>
                  <a:lnTo>
                    <a:pt x="1146" y="269"/>
                  </a:lnTo>
                  <a:lnTo>
                    <a:pt x="1146" y="411"/>
                  </a:lnTo>
                  <a:lnTo>
                    <a:pt x="1126" y="411"/>
                  </a:lnTo>
                  <a:lnTo>
                    <a:pt x="1126" y="347"/>
                  </a:lnTo>
                  <a:lnTo>
                    <a:pt x="1057" y="347"/>
                  </a:lnTo>
                  <a:lnTo>
                    <a:pt x="1057" y="411"/>
                  </a:lnTo>
                  <a:lnTo>
                    <a:pt x="1037" y="411"/>
                  </a:lnTo>
                  <a:lnTo>
                    <a:pt x="1037" y="269"/>
                  </a:lnTo>
                  <a:close/>
                  <a:moveTo>
                    <a:pt x="880" y="269"/>
                  </a:moveTo>
                  <a:lnTo>
                    <a:pt x="905" y="269"/>
                  </a:lnTo>
                  <a:lnTo>
                    <a:pt x="942" y="324"/>
                  </a:lnTo>
                  <a:lnTo>
                    <a:pt x="980" y="269"/>
                  </a:lnTo>
                  <a:lnTo>
                    <a:pt x="1003" y="269"/>
                  </a:lnTo>
                  <a:lnTo>
                    <a:pt x="955" y="337"/>
                  </a:lnTo>
                  <a:lnTo>
                    <a:pt x="1008" y="411"/>
                  </a:lnTo>
                  <a:lnTo>
                    <a:pt x="982" y="411"/>
                  </a:lnTo>
                  <a:lnTo>
                    <a:pt x="940" y="351"/>
                  </a:lnTo>
                  <a:lnTo>
                    <a:pt x="899" y="411"/>
                  </a:lnTo>
                  <a:lnTo>
                    <a:pt x="876" y="411"/>
                  </a:lnTo>
                  <a:lnTo>
                    <a:pt x="927" y="337"/>
                  </a:lnTo>
                  <a:lnTo>
                    <a:pt x="880" y="269"/>
                  </a:lnTo>
                  <a:close/>
                  <a:moveTo>
                    <a:pt x="771" y="269"/>
                  </a:moveTo>
                  <a:lnTo>
                    <a:pt x="851" y="269"/>
                  </a:lnTo>
                  <a:lnTo>
                    <a:pt x="851" y="287"/>
                  </a:lnTo>
                  <a:lnTo>
                    <a:pt x="791" y="287"/>
                  </a:lnTo>
                  <a:lnTo>
                    <a:pt x="791" y="328"/>
                  </a:lnTo>
                  <a:lnTo>
                    <a:pt x="846" y="328"/>
                  </a:lnTo>
                  <a:lnTo>
                    <a:pt x="846" y="347"/>
                  </a:lnTo>
                  <a:lnTo>
                    <a:pt x="791" y="347"/>
                  </a:lnTo>
                  <a:lnTo>
                    <a:pt x="791" y="393"/>
                  </a:lnTo>
                  <a:lnTo>
                    <a:pt x="851" y="393"/>
                  </a:lnTo>
                  <a:lnTo>
                    <a:pt x="851" y="411"/>
                  </a:lnTo>
                  <a:lnTo>
                    <a:pt x="771" y="411"/>
                  </a:lnTo>
                  <a:lnTo>
                    <a:pt x="771" y="269"/>
                  </a:lnTo>
                  <a:close/>
                  <a:moveTo>
                    <a:pt x="633" y="269"/>
                  </a:moveTo>
                  <a:lnTo>
                    <a:pt x="741" y="269"/>
                  </a:lnTo>
                  <a:lnTo>
                    <a:pt x="741" y="287"/>
                  </a:lnTo>
                  <a:lnTo>
                    <a:pt x="697" y="287"/>
                  </a:lnTo>
                  <a:lnTo>
                    <a:pt x="697" y="411"/>
                  </a:lnTo>
                  <a:lnTo>
                    <a:pt x="677" y="411"/>
                  </a:lnTo>
                  <a:lnTo>
                    <a:pt x="677" y="287"/>
                  </a:lnTo>
                  <a:lnTo>
                    <a:pt x="633" y="287"/>
                  </a:lnTo>
                  <a:lnTo>
                    <a:pt x="633" y="269"/>
                  </a:lnTo>
                  <a:close/>
                  <a:moveTo>
                    <a:pt x="494" y="269"/>
                  </a:moveTo>
                  <a:lnTo>
                    <a:pt x="515" y="269"/>
                  </a:lnTo>
                  <a:lnTo>
                    <a:pt x="515" y="380"/>
                  </a:lnTo>
                  <a:lnTo>
                    <a:pt x="515" y="380"/>
                  </a:lnTo>
                  <a:lnTo>
                    <a:pt x="582" y="269"/>
                  </a:lnTo>
                  <a:lnTo>
                    <a:pt x="603" y="269"/>
                  </a:lnTo>
                  <a:lnTo>
                    <a:pt x="603" y="411"/>
                  </a:lnTo>
                  <a:lnTo>
                    <a:pt x="582" y="411"/>
                  </a:lnTo>
                  <a:lnTo>
                    <a:pt x="582" y="302"/>
                  </a:lnTo>
                  <a:lnTo>
                    <a:pt x="582" y="302"/>
                  </a:lnTo>
                  <a:lnTo>
                    <a:pt x="516" y="411"/>
                  </a:lnTo>
                  <a:lnTo>
                    <a:pt x="494" y="411"/>
                  </a:lnTo>
                  <a:lnTo>
                    <a:pt x="494" y="269"/>
                  </a:lnTo>
                  <a:close/>
                  <a:moveTo>
                    <a:pt x="359" y="269"/>
                  </a:moveTo>
                  <a:lnTo>
                    <a:pt x="447" y="269"/>
                  </a:lnTo>
                  <a:lnTo>
                    <a:pt x="447" y="411"/>
                  </a:lnTo>
                  <a:lnTo>
                    <a:pt x="427" y="411"/>
                  </a:lnTo>
                  <a:lnTo>
                    <a:pt x="427" y="287"/>
                  </a:lnTo>
                  <a:lnTo>
                    <a:pt x="380" y="287"/>
                  </a:lnTo>
                  <a:lnTo>
                    <a:pt x="380" y="328"/>
                  </a:lnTo>
                  <a:lnTo>
                    <a:pt x="380" y="342"/>
                  </a:lnTo>
                  <a:lnTo>
                    <a:pt x="379" y="357"/>
                  </a:lnTo>
                  <a:lnTo>
                    <a:pt x="378" y="371"/>
                  </a:lnTo>
                  <a:lnTo>
                    <a:pt x="374" y="384"/>
                  </a:lnTo>
                  <a:lnTo>
                    <a:pt x="370" y="396"/>
                  </a:lnTo>
                  <a:lnTo>
                    <a:pt x="363" y="406"/>
                  </a:lnTo>
                  <a:lnTo>
                    <a:pt x="354" y="411"/>
                  </a:lnTo>
                  <a:lnTo>
                    <a:pt x="341" y="413"/>
                  </a:lnTo>
                  <a:lnTo>
                    <a:pt x="335" y="413"/>
                  </a:lnTo>
                  <a:lnTo>
                    <a:pt x="329" y="412"/>
                  </a:lnTo>
                  <a:lnTo>
                    <a:pt x="325" y="411"/>
                  </a:lnTo>
                  <a:lnTo>
                    <a:pt x="325" y="394"/>
                  </a:lnTo>
                  <a:lnTo>
                    <a:pt x="329" y="395"/>
                  </a:lnTo>
                  <a:lnTo>
                    <a:pt x="334" y="395"/>
                  </a:lnTo>
                  <a:lnTo>
                    <a:pt x="338" y="396"/>
                  </a:lnTo>
                  <a:lnTo>
                    <a:pt x="345" y="393"/>
                  </a:lnTo>
                  <a:lnTo>
                    <a:pt x="351" y="386"/>
                  </a:lnTo>
                  <a:lnTo>
                    <a:pt x="355" y="376"/>
                  </a:lnTo>
                  <a:lnTo>
                    <a:pt x="357" y="363"/>
                  </a:lnTo>
                  <a:lnTo>
                    <a:pt x="359" y="349"/>
                  </a:lnTo>
                  <a:lnTo>
                    <a:pt x="359" y="334"/>
                  </a:lnTo>
                  <a:lnTo>
                    <a:pt x="359" y="321"/>
                  </a:lnTo>
                  <a:lnTo>
                    <a:pt x="359" y="269"/>
                  </a:lnTo>
                  <a:close/>
                  <a:moveTo>
                    <a:pt x="18" y="269"/>
                  </a:moveTo>
                  <a:lnTo>
                    <a:pt x="126" y="269"/>
                  </a:lnTo>
                  <a:lnTo>
                    <a:pt x="126" y="411"/>
                  </a:lnTo>
                  <a:lnTo>
                    <a:pt x="105" y="411"/>
                  </a:lnTo>
                  <a:lnTo>
                    <a:pt x="105" y="287"/>
                  </a:lnTo>
                  <a:lnTo>
                    <a:pt x="37" y="287"/>
                  </a:lnTo>
                  <a:lnTo>
                    <a:pt x="37" y="411"/>
                  </a:lnTo>
                  <a:lnTo>
                    <a:pt x="18" y="411"/>
                  </a:lnTo>
                  <a:lnTo>
                    <a:pt x="18" y="269"/>
                  </a:lnTo>
                  <a:close/>
                  <a:moveTo>
                    <a:pt x="1658" y="267"/>
                  </a:moveTo>
                  <a:lnTo>
                    <a:pt x="1674" y="268"/>
                  </a:lnTo>
                  <a:lnTo>
                    <a:pt x="1689" y="273"/>
                  </a:lnTo>
                  <a:lnTo>
                    <a:pt x="1688" y="293"/>
                  </a:lnTo>
                  <a:lnTo>
                    <a:pt x="1674" y="287"/>
                  </a:lnTo>
                  <a:lnTo>
                    <a:pt x="1658" y="284"/>
                  </a:lnTo>
                  <a:lnTo>
                    <a:pt x="1640" y="288"/>
                  </a:lnTo>
                  <a:lnTo>
                    <a:pt x="1625" y="295"/>
                  </a:lnTo>
                  <a:lnTo>
                    <a:pt x="1614" y="307"/>
                  </a:lnTo>
                  <a:lnTo>
                    <a:pt x="1607" y="322"/>
                  </a:lnTo>
                  <a:lnTo>
                    <a:pt x="1605" y="340"/>
                  </a:lnTo>
                  <a:lnTo>
                    <a:pt x="1607" y="358"/>
                  </a:lnTo>
                  <a:lnTo>
                    <a:pt x="1614" y="375"/>
                  </a:lnTo>
                  <a:lnTo>
                    <a:pt x="1626" y="385"/>
                  </a:lnTo>
                  <a:lnTo>
                    <a:pt x="1641" y="393"/>
                  </a:lnTo>
                  <a:lnTo>
                    <a:pt x="1658" y="396"/>
                  </a:lnTo>
                  <a:lnTo>
                    <a:pt x="1669" y="395"/>
                  </a:lnTo>
                  <a:lnTo>
                    <a:pt x="1680" y="393"/>
                  </a:lnTo>
                  <a:lnTo>
                    <a:pt x="1688" y="388"/>
                  </a:lnTo>
                  <a:lnTo>
                    <a:pt x="1689" y="409"/>
                  </a:lnTo>
                  <a:lnTo>
                    <a:pt x="1678" y="412"/>
                  </a:lnTo>
                  <a:lnTo>
                    <a:pt x="1667" y="413"/>
                  </a:lnTo>
                  <a:lnTo>
                    <a:pt x="1657" y="413"/>
                  </a:lnTo>
                  <a:lnTo>
                    <a:pt x="1637" y="411"/>
                  </a:lnTo>
                  <a:lnTo>
                    <a:pt x="1618" y="405"/>
                  </a:lnTo>
                  <a:lnTo>
                    <a:pt x="1603" y="394"/>
                  </a:lnTo>
                  <a:lnTo>
                    <a:pt x="1592" y="379"/>
                  </a:lnTo>
                  <a:lnTo>
                    <a:pt x="1585" y="361"/>
                  </a:lnTo>
                  <a:lnTo>
                    <a:pt x="1583" y="339"/>
                  </a:lnTo>
                  <a:lnTo>
                    <a:pt x="1585" y="319"/>
                  </a:lnTo>
                  <a:lnTo>
                    <a:pt x="1593" y="302"/>
                  </a:lnTo>
                  <a:lnTo>
                    <a:pt x="1603" y="287"/>
                  </a:lnTo>
                  <a:lnTo>
                    <a:pt x="1618" y="276"/>
                  </a:lnTo>
                  <a:lnTo>
                    <a:pt x="1637" y="269"/>
                  </a:lnTo>
                  <a:lnTo>
                    <a:pt x="1658" y="267"/>
                  </a:lnTo>
                  <a:close/>
                  <a:moveTo>
                    <a:pt x="232" y="267"/>
                  </a:moveTo>
                  <a:lnTo>
                    <a:pt x="252" y="269"/>
                  </a:lnTo>
                  <a:lnTo>
                    <a:pt x="269" y="277"/>
                  </a:lnTo>
                  <a:lnTo>
                    <a:pt x="282" y="288"/>
                  </a:lnTo>
                  <a:lnTo>
                    <a:pt x="292" y="303"/>
                  </a:lnTo>
                  <a:lnTo>
                    <a:pt x="298" y="320"/>
                  </a:lnTo>
                  <a:lnTo>
                    <a:pt x="300" y="340"/>
                  </a:lnTo>
                  <a:lnTo>
                    <a:pt x="298" y="361"/>
                  </a:lnTo>
                  <a:lnTo>
                    <a:pt x="292" y="378"/>
                  </a:lnTo>
                  <a:lnTo>
                    <a:pt x="282" y="393"/>
                  </a:lnTo>
                  <a:lnTo>
                    <a:pt x="269" y="405"/>
                  </a:lnTo>
                  <a:lnTo>
                    <a:pt x="252" y="411"/>
                  </a:lnTo>
                  <a:lnTo>
                    <a:pt x="232" y="413"/>
                  </a:lnTo>
                  <a:lnTo>
                    <a:pt x="213" y="411"/>
                  </a:lnTo>
                  <a:lnTo>
                    <a:pt x="195" y="405"/>
                  </a:lnTo>
                  <a:lnTo>
                    <a:pt x="182" y="393"/>
                  </a:lnTo>
                  <a:lnTo>
                    <a:pt x="172" y="378"/>
                  </a:lnTo>
                  <a:lnTo>
                    <a:pt x="167" y="361"/>
                  </a:lnTo>
                  <a:lnTo>
                    <a:pt x="164" y="340"/>
                  </a:lnTo>
                  <a:lnTo>
                    <a:pt x="167" y="320"/>
                  </a:lnTo>
                  <a:lnTo>
                    <a:pt x="172" y="303"/>
                  </a:lnTo>
                  <a:lnTo>
                    <a:pt x="182" y="288"/>
                  </a:lnTo>
                  <a:lnTo>
                    <a:pt x="195" y="277"/>
                  </a:lnTo>
                  <a:lnTo>
                    <a:pt x="213" y="269"/>
                  </a:lnTo>
                  <a:lnTo>
                    <a:pt x="232" y="267"/>
                  </a:lnTo>
                  <a:close/>
                  <a:moveTo>
                    <a:pt x="2052" y="236"/>
                  </a:moveTo>
                  <a:lnTo>
                    <a:pt x="2059" y="241"/>
                  </a:lnTo>
                  <a:lnTo>
                    <a:pt x="2068" y="243"/>
                  </a:lnTo>
                  <a:lnTo>
                    <a:pt x="2077" y="244"/>
                  </a:lnTo>
                  <a:lnTo>
                    <a:pt x="2087" y="243"/>
                  </a:lnTo>
                  <a:lnTo>
                    <a:pt x="2096" y="241"/>
                  </a:lnTo>
                  <a:lnTo>
                    <a:pt x="2103" y="236"/>
                  </a:lnTo>
                  <a:lnTo>
                    <a:pt x="2106" y="254"/>
                  </a:lnTo>
                  <a:lnTo>
                    <a:pt x="2097" y="257"/>
                  </a:lnTo>
                  <a:lnTo>
                    <a:pt x="2087" y="259"/>
                  </a:lnTo>
                  <a:lnTo>
                    <a:pt x="2077" y="260"/>
                  </a:lnTo>
                  <a:lnTo>
                    <a:pt x="2068" y="259"/>
                  </a:lnTo>
                  <a:lnTo>
                    <a:pt x="2058" y="257"/>
                  </a:lnTo>
                  <a:lnTo>
                    <a:pt x="2049" y="254"/>
                  </a:lnTo>
                  <a:lnTo>
                    <a:pt x="2052" y="236"/>
                  </a:lnTo>
                  <a:close/>
                  <a:moveTo>
                    <a:pt x="199" y="50"/>
                  </a:moveTo>
                  <a:lnTo>
                    <a:pt x="185" y="52"/>
                  </a:lnTo>
                  <a:lnTo>
                    <a:pt x="173" y="57"/>
                  </a:lnTo>
                  <a:lnTo>
                    <a:pt x="163" y="67"/>
                  </a:lnTo>
                  <a:lnTo>
                    <a:pt x="157" y="78"/>
                  </a:lnTo>
                  <a:lnTo>
                    <a:pt x="154" y="92"/>
                  </a:lnTo>
                  <a:lnTo>
                    <a:pt x="152" y="105"/>
                  </a:lnTo>
                  <a:lnTo>
                    <a:pt x="153" y="119"/>
                  </a:lnTo>
                  <a:lnTo>
                    <a:pt x="157" y="132"/>
                  </a:lnTo>
                  <a:lnTo>
                    <a:pt x="163" y="143"/>
                  </a:lnTo>
                  <a:lnTo>
                    <a:pt x="172" y="153"/>
                  </a:lnTo>
                  <a:lnTo>
                    <a:pt x="184" y="158"/>
                  </a:lnTo>
                  <a:lnTo>
                    <a:pt x="199" y="160"/>
                  </a:lnTo>
                  <a:lnTo>
                    <a:pt x="214" y="158"/>
                  </a:lnTo>
                  <a:lnTo>
                    <a:pt x="225" y="153"/>
                  </a:lnTo>
                  <a:lnTo>
                    <a:pt x="234" y="143"/>
                  </a:lnTo>
                  <a:lnTo>
                    <a:pt x="240" y="132"/>
                  </a:lnTo>
                  <a:lnTo>
                    <a:pt x="244" y="119"/>
                  </a:lnTo>
                  <a:lnTo>
                    <a:pt x="245" y="105"/>
                  </a:lnTo>
                  <a:lnTo>
                    <a:pt x="244" y="92"/>
                  </a:lnTo>
                  <a:lnTo>
                    <a:pt x="240" y="78"/>
                  </a:lnTo>
                  <a:lnTo>
                    <a:pt x="234" y="67"/>
                  </a:lnTo>
                  <a:lnTo>
                    <a:pt x="224" y="57"/>
                  </a:lnTo>
                  <a:lnTo>
                    <a:pt x="213" y="52"/>
                  </a:lnTo>
                  <a:lnTo>
                    <a:pt x="199" y="50"/>
                  </a:lnTo>
                  <a:close/>
                  <a:moveTo>
                    <a:pt x="938" y="35"/>
                  </a:moveTo>
                  <a:lnTo>
                    <a:pt x="958" y="35"/>
                  </a:lnTo>
                  <a:lnTo>
                    <a:pt x="958" y="145"/>
                  </a:lnTo>
                  <a:lnTo>
                    <a:pt x="958" y="145"/>
                  </a:lnTo>
                  <a:lnTo>
                    <a:pt x="1026" y="35"/>
                  </a:lnTo>
                  <a:lnTo>
                    <a:pt x="1046" y="35"/>
                  </a:lnTo>
                  <a:lnTo>
                    <a:pt x="1046" y="176"/>
                  </a:lnTo>
                  <a:lnTo>
                    <a:pt x="1026" y="176"/>
                  </a:lnTo>
                  <a:lnTo>
                    <a:pt x="1026" y="66"/>
                  </a:lnTo>
                  <a:lnTo>
                    <a:pt x="1026" y="66"/>
                  </a:lnTo>
                  <a:lnTo>
                    <a:pt x="959" y="176"/>
                  </a:lnTo>
                  <a:lnTo>
                    <a:pt x="938" y="176"/>
                  </a:lnTo>
                  <a:lnTo>
                    <a:pt x="938" y="35"/>
                  </a:lnTo>
                  <a:close/>
                  <a:moveTo>
                    <a:pt x="783" y="35"/>
                  </a:moveTo>
                  <a:lnTo>
                    <a:pt x="803" y="35"/>
                  </a:lnTo>
                  <a:lnTo>
                    <a:pt x="803" y="145"/>
                  </a:lnTo>
                  <a:lnTo>
                    <a:pt x="803" y="145"/>
                  </a:lnTo>
                  <a:lnTo>
                    <a:pt x="871" y="35"/>
                  </a:lnTo>
                  <a:lnTo>
                    <a:pt x="891" y="35"/>
                  </a:lnTo>
                  <a:lnTo>
                    <a:pt x="891" y="176"/>
                  </a:lnTo>
                  <a:lnTo>
                    <a:pt x="871" y="176"/>
                  </a:lnTo>
                  <a:lnTo>
                    <a:pt x="871" y="66"/>
                  </a:lnTo>
                  <a:lnTo>
                    <a:pt x="871" y="66"/>
                  </a:lnTo>
                  <a:lnTo>
                    <a:pt x="804" y="176"/>
                  </a:lnTo>
                  <a:lnTo>
                    <a:pt x="783" y="176"/>
                  </a:lnTo>
                  <a:lnTo>
                    <a:pt x="783" y="35"/>
                  </a:lnTo>
                  <a:close/>
                  <a:moveTo>
                    <a:pt x="639" y="35"/>
                  </a:moveTo>
                  <a:lnTo>
                    <a:pt x="658" y="35"/>
                  </a:lnTo>
                  <a:lnTo>
                    <a:pt x="658" y="97"/>
                  </a:lnTo>
                  <a:lnTo>
                    <a:pt x="719" y="35"/>
                  </a:lnTo>
                  <a:lnTo>
                    <a:pt x="746" y="35"/>
                  </a:lnTo>
                  <a:lnTo>
                    <a:pt x="680" y="101"/>
                  </a:lnTo>
                  <a:lnTo>
                    <a:pt x="752" y="176"/>
                  </a:lnTo>
                  <a:lnTo>
                    <a:pt x="722" y="176"/>
                  </a:lnTo>
                  <a:lnTo>
                    <a:pt x="658" y="107"/>
                  </a:lnTo>
                  <a:lnTo>
                    <a:pt x="658" y="176"/>
                  </a:lnTo>
                  <a:lnTo>
                    <a:pt x="639" y="176"/>
                  </a:lnTo>
                  <a:lnTo>
                    <a:pt x="639" y="35"/>
                  </a:lnTo>
                  <a:close/>
                  <a:moveTo>
                    <a:pt x="305" y="35"/>
                  </a:moveTo>
                  <a:lnTo>
                    <a:pt x="338" y="35"/>
                  </a:lnTo>
                  <a:lnTo>
                    <a:pt x="383" y="152"/>
                  </a:lnTo>
                  <a:lnTo>
                    <a:pt x="426" y="35"/>
                  </a:lnTo>
                  <a:lnTo>
                    <a:pt x="460" y="35"/>
                  </a:lnTo>
                  <a:lnTo>
                    <a:pt x="460" y="176"/>
                  </a:lnTo>
                  <a:lnTo>
                    <a:pt x="440" y="176"/>
                  </a:lnTo>
                  <a:lnTo>
                    <a:pt x="440" y="53"/>
                  </a:lnTo>
                  <a:lnTo>
                    <a:pt x="439" y="53"/>
                  </a:lnTo>
                  <a:lnTo>
                    <a:pt x="392" y="176"/>
                  </a:lnTo>
                  <a:lnTo>
                    <a:pt x="372" y="176"/>
                  </a:lnTo>
                  <a:lnTo>
                    <a:pt x="325" y="53"/>
                  </a:lnTo>
                  <a:lnTo>
                    <a:pt x="325" y="53"/>
                  </a:lnTo>
                  <a:lnTo>
                    <a:pt x="325" y="176"/>
                  </a:lnTo>
                  <a:lnTo>
                    <a:pt x="305" y="176"/>
                  </a:lnTo>
                  <a:lnTo>
                    <a:pt x="305" y="35"/>
                  </a:lnTo>
                  <a:close/>
                  <a:moveTo>
                    <a:pt x="0" y="35"/>
                  </a:moveTo>
                  <a:lnTo>
                    <a:pt x="109" y="35"/>
                  </a:lnTo>
                  <a:lnTo>
                    <a:pt x="109" y="52"/>
                  </a:lnTo>
                  <a:lnTo>
                    <a:pt x="65" y="52"/>
                  </a:lnTo>
                  <a:lnTo>
                    <a:pt x="65" y="176"/>
                  </a:lnTo>
                  <a:lnTo>
                    <a:pt x="44" y="176"/>
                  </a:lnTo>
                  <a:lnTo>
                    <a:pt x="44" y="52"/>
                  </a:lnTo>
                  <a:lnTo>
                    <a:pt x="0" y="52"/>
                  </a:lnTo>
                  <a:lnTo>
                    <a:pt x="0" y="35"/>
                  </a:lnTo>
                  <a:close/>
                  <a:moveTo>
                    <a:pt x="573" y="31"/>
                  </a:moveTo>
                  <a:lnTo>
                    <a:pt x="589" y="33"/>
                  </a:lnTo>
                  <a:lnTo>
                    <a:pt x="604" y="38"/>
                  </a:lnTo>
                  <a:lnTo>
                    <a:pt x="603" y="57"/>
                  </a:lnTo>
                  <a:lnTo>
                    <a:pt x="589" y="52"/>
                  </a:lnTo>
                  <a:lnTo>
                    <a:pt x="574" y="50"/>
                  </a:lnTo>
                  <a:lnTo>
                    <a:pt x="555" y="52"/>
                  </a:lnTo>
                  <a:lnTo>
                    <a:pt x="540" y="60"/>
                  </a:lnTo>
                  <a:lnTo>
                    <a:pt x="529" y="72"/>
                  </a:lnTo>
                  <a:lnTo>
                    <a:pt x="521" y="87"/>
                  </a:lnTo>
                  <a:lnTo>
                    <a:pt x="519" y="105"/>
                  </a:lnTo>
                  <a:lnTo>
                    <a:pt x="521" y="124"/>
                  </a:lnTo>
                  <a:lnTo>
                    <a:pt x="530" y="139"/>
                  </a:lnTo>
                  <a:lnTo>
                    <a:pt x="540" y="150"/>
                  </a:lnTo>
                  <a:lnTo>
                    <a:pt x="555" y="158"/>
                  </a:lnTo>
                  <a:lnTo>
                    <a:pt x="573" y="160"/>
                  </a:lnTo>
                  <a:lnTo>
                    <a:pt x="583" y="160"/>
                  </a:lnTo>
                  <a:lnTo>
                    <a:pt x="594" y="157"/>
                  </a:lnTo>
                  <a:lnTo>
                    <a:pt x="604" y="154"/>
                  </a:lnTo>
                  <a:lnTo>
                    <a:pt x="605" y="173"/>
                  </a:lnTo>
                  <a:lnTo>
                    <a:pt x="593" y="177"/>
                  </a:lnTo>
                  <a:lnTo>
                    <a:pt x="582" y="178"/>
                  </a:lnTo>
                  <a:lnTo>
                    <a:pt x="573" y="178"/>
                  </a:lnTo>
                  <a:lnTo>
                    <a:pt x="551" y="176"/>
                  </a:lnTo>
                  <a:lnTo>
                    <a:pt x="533" y="170"/>
                  </a:lnTo>
                  <a:lnTo>
                    <a:pt x="518" y="158"/>
                  </a:lnTo>
                  <a:lnTo>
                    <a:pt x="507" y="144"/>
                  </a:lnTo>
                  <a:lnTo>
                    <a:pt x="500" y="126"/>
                  </a:lnTo>
                  <a:lnTo>
                    <a:pt x="498" y="104"/>
                  </a:lnTo>
                  <a:lnTo>
                    <a:pt x="500" y="84"/>
                  </a:lnTo>
                  <a:lnTo>
                    <a:pt x="507" y="66"/>
                  </a:lnTo>
                  <a:lnTo>
                    <a:pt x="519" y="52"/>
                  </a:lnTo>
                  <a:lnTo>
                    <a:pt x="534" y="41"/>
                  </a:lnTo>
                  <a:lnTo>
                    <a:pt x="552" y="34"/>
                  </a:lnTo>
                  <a:lnTo>
                    <a:pt x="573" y="31"/>
                  </a:lnTo>
                  <a:close/>
                  <a:moveTo>
                    <a:pt x="199" y="31"/>
                  </a:moveTo>
                  <a:lnTo>
                    <a:pt x="219" y="35"/>
                  </a:lnTo>
                  <a:lnTo>
                    <a:pt x="235" y="41"/>
                  </a:lnTo>
                  <a:lnTo>
                    <a:pt x="249" y="53"/>
                  </a:lnTo>
                  <a:lnTo>
                    <a:pt x="259" y="68"/>
                  </a:lnTo>
                  <a:lnTo>
                    <a:pt x="265" y="85"/>
                  </a:lnTo>
                  <a:lnTo>
                    <a:pt x="267" y="105"/>
                  </a:lnTo>
                  <a:lnTo>
                    <a:pt x="265" y="126"/>
                  </a:lnTo>
                  <a:lnTo>
                    <a:pt x="259" y="143"/>
                  </a:lnTo>
                  <a:lnTo>
                    <a:pt x="249" y="158"/>
                  </a:lnTo>
                  <a:lnTo>
                    <a:pt x="235" y="169"/>
                  </a:lnTo>
                  <a:lnTo>
                    <a:pt x="219" y="176"/>
                  </a:lnTo>
                  <a:lnTo>
                    <a:pt x="199" y="178"/>
                  </a:lnTo>
                  <a:lnTo>
                    <a:pt x="178" y="176"/>
                  </a:lnTo>
                  <a:lnTo>
                    <a:pt x="161" y="169"/>
                  </a:lnTo>
                  <a:lnTo>
                    <a:pt x="148" y="158"/>
                  </a:lnTo>
                  <a:lnTo>
                    <a:pt x="139" y="143"/>
                  </a:lnTo>
                  <a:lnTo>
                    <a:pt x="132" y="126"/>
                  </a:lnTo>
                  <a:lnTo>
                    <a:pt x="130" y="105"/>
                  </a:lnTo>
                  <a:lnTo>
                    <a:pt x="132" y="85"/>
                  </a:lnTo>
                  <a:lnTo>
                    <a:pt x="139" y="68"/>
                  </a:lnTo>
                  <a:lnTo>
                    <a:pt x="148" y="53"/>
                  </a:lnTo>
                  <a:lnTo>
                    <a:pt x="162" y="41"/>
                  </a:lnTo>
                  <a:lnTo>
                    <a:pt x="178" y="35"/>
                  </a:lnTo>
                  <a:lnTo>
                    <a:pt x="199" y="31"/>
                  </a:lnTo>
                  <a:close/>
                  <a:moveTo>
                    <a:pt x="967" y="0"/>
                  </a:moveTo>
                  <a:lnTo>
                    <a:pt x="973" y="5"/>
                  </a:lnTo>
                  <a:lnTo>
                    <a:pt x="983" y="8"/>
                  </a:lnTo>
                  <a:lnTo>
                    <a:pt x="992" y="9"/>
                  </a:lnTo>
                  <a:lnTo>
                    <a:pt x="1001" y="8"/>
                  </a:lnTo>
                  <a:lnTo>
                    <a:pt x="1011" y="5"/>
                  </a:lnTo>
                  <a:lnTo>
                    <a:pt x="1017" y="0"/>
                  </a:lnTo>
                  <a:lnTo>
                    <a:pt x="1021" y="19"/>
                  </a:lnTo>
                  <a:lnTo>
                    <a:pt x="1013" y="22"/>
                  </a:lnTo>
                  <a:lnTo>
                    <a:pt x="1001" y="24"/>
                  </a:lnTo>
                  <a:lnTo>
                    <a:pt x="992" y="24"/>
                  </a:lnTo>
                  <a:lnTo>
                    <a:pt x="983" y="24"/>
                  </a:lnTo>
                  <a:lnTo>
                    <a:pt x="972" y="22"/>
                  </a:lnTo>
                  <a:lnTo>
                    <a:pt x="965" y="19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aseline="-25000"/>
            </a:p>
          </p:txBody>
        </p:sp>
        <p:grpSp>
          <p:nvGrpSpPr>
            <p:cNvPr id="11" name="Group 34"/>
            <p:cNvGrpSpPr>
              <a:grpSpLocks noChangeAspect="1"/>
            </p:cNvGrpSpPr>
            <p:nvPr/>
          </p:nvGrpSpPr>
          <p:grpSpPr bwMode="auto">
            <a:xfrm>
              <a:off x="543276" y="545242"/>
              <a:ext cx="421345" cy="421345"/>
              <a:chOff x="1099" y="205"/>
              <a:chExt cx="340" cy="340"/>
            </a:xfrm>
          </p:grpSpPr>
          <p:sp>
            <p:nvSpPr>
              <p:cNvPr id="12" name="Freeform 38"/>
              <p:cNvSpPr>
                <a:spLocks noEditPoints="1"/>
              </p:cNvSpPr>
              <p:nvPr/>
            </p:nvSpPr>
            <p:spPr bwMode="auto">
              <a:xfrm>
                <a:off x="1099" y="325"/>
                <a:ext cx="341" cy="218"/>
              </a:xfrm>
              <a:custGeom>
                <a:avLst/>
                <a:gdLst>
                  <a:gd name="T0" fmla="*/ 240 w 680"/>
                  <a:gd name="T1" fmla="*/ 240 h 441"/>
                  <a:gd name="T2" fmla="*/ 440 w 680"/>
                  <a:gd name="T3" fmla="*/ 240 h 441"/>
                  <a:gd name="T4" fmla="*/ 440 w 680"/>
                  <a:gd name="T5" fmla="*/ 441 h 441"/>
                  <a:gd name="T6" fmla="*/ 240 w 680"/>
                  <a:gd name="T7" fmla="*/ 441 h 441"/>
                  <a:gd name="T8" fmla="*/ 240 w 680"/>
                  <a:gd name="T9" fmla="*/ 240 h 441"/>
                  <a:gd name="T10" fmla="*/ 480 w 680"/>
                  <a:gd name="T11" fmla="*/ 0 h 441"/>
                  <a:gd name="T12" fmla="*/ 680 w 680"/>
                  <a:gd name="T13" fmla="*/ 0 h 441"/>
                  <a:gd name="T14" fmla="*/ 680 w 680"/>
                  <a:gd name="T15" fmla="*/ 441 h 441"/>
                  <a:gd name="T16" fmla="*/ 480 w 680"/>
                  <a:gd name="T17" fmla="*/ 441 h 441"/>
                  <a:gd name="T18" fmla="*/ 480 w 680"/>
                  <a:gd name="T19" fmla="*/ 0 h 441"/>
                  <a:gd name="T20" fmla="*/ 0 w 680"/>
                  <a:gd name="T21" fmla="*/ 0 h 441"/>
                  <a:gd name="T22" fmla="*/ 200 w 680"/>
                  <a:gd name="T23" fmla="*/ 0 h 441"/>
                  <a:gd name="T24" fmla="*/ 200 w 680"/>
                  <a:gd name="T25" fmla="*/ 441 h 441"/>
                  <a:gd name="T26" fmla="*/ 0 w 680"/>
                  <a:gd name="T27" fmla="*/ 441 h 441"/>
                  <a:gd name="T28" fmla="*/ 0 w 680"/>
                  <a:gd name="T2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240" y="240"/>
                    </a:moveTo>
                    <a:lnTo>
                      <a:pt x="440" y="24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240"/>
                    </a:lnTo>
                    <a:close/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441"/>
                    </a:lnTo>
                    <a:lnTo>
                      <a:pt x="480" y="441"/>
                    </a:lnTo>
                    <a:lnTo>
                      <a:pt x="48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441"/>
                    </a:lnTo>
                    <a:lnTo>
                      <a:pt x="0" y="4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baseline="-25000"/>
              </a:p>
            </p:txBody>
          </p:sp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1099" y="205"/>
                <a:ext cx="340" cy="220"/>
              </a:xfrm>
              <a:custGeom>
                <a:avLst/>
                <a:gdLst>
                  <a:gd name="T0" fmla="*/ 30 w 680"/>
                  <a:gd name="T1" fmla="*/ 0 h 441"/>
                  <a:gd name="T2" fmla="*/ 43 w 680"/>
                  <a:gd name="T3" fmla="*/ 0 h 441"/>
                  <a:gd name="T4" fmla="*/ 43 w 680"/>
                  <a:gd name="T5" fmla="*/ 12 h 441"/>
                  <a:gd name="T6" fmla="*/ 30 w 680"/>
                  <a:gd name="T7" fmla="*/ 12 h 441"/>
                  <a:gd name="T8" fmla="*/ 30 w 680"/>
                  <a:gd name="T9" fmla="*/ 0 h 441"/>
                  <a:gd name="T10" fmla="*/ 15 w 680"/>
                  <a:gd name="T11" fmla="*/ 0 h 441"/>
                  <a:gd name="T12" fmla="*/ 28 w 680"/>
                  <a:gd name="T13" fmla="*/ 0 h 441"/>
                  <a:gd name="T14" fmla="*/ 28 w 680"/>
                  <a:gd name="T15" fmla="*/ 27 h 441"/>
                  <a:gd name="T16" fmla="*/ 15 w 680"/>
                  <a:gd name="T17" fmla="*/ 27 h 441"/>
                  <a:gd name="T18" fmla="*/ 15 w 680"/>
                  <a:gd name="T19" fmla="*/ 0 h 441"/>
                  <a:gd name="T20" fmla="*/ 0 w 680"/>
                  <a:gd name="T21" fmla="*/ 0 h 441"/>
                  <a:gd name="T22" fmla="*/ 13 w 680"/>
                  <a:gd name="T23" fmla="*/ 0 h 441"/>
                  <a:gd name="T24" fmla="*/ 13 w 680"/>
                  <a:gd name="T25" fmla="*/ 12 h 441"/>
                  <a:gd name="T26" fmla="*/ 0 w 680"/>
                  <a:gd name="T27" fmla="*/ 12 h 441"/>
                  <a:gd name="T28" fmla="*/ 0 w 680"/>
                  <a:gd name="T29" fmla="*/ 0 h 4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80" h="441">
                    <a:moveTo>
                      <a:pt x="480" y="0"/>
                    </a:moveTo>
                    <a:lnTo>
                      <a:pt x="680" y="0"/>
                    </a:lnTo>
                    <a:lnTo>
                      <a:pt x="680" y="201"/>
                    </a:lnTo>
                    <a:lnTo>
                      <a:pt x="480" y="201"/>
                    </a:lnTo>
                    <a:lnTo>
                      <a:pt x="480" y="0"/>
                    </a:lnTo>
                    <a:close/>
                    <a:moveTo>
                      <a:pt x="240" y="0"/>
                    </a:moveTo>
                    <a:lnTo>
                      <a:pt x="440" y="0"/>
                    </a:lnTo>
                    <a:lnTo>
                      <a:pt x="440" y="441"/>
                    </a:lnTo>
                    <a:lnTo>
                      <a:pt x="240" y="441"/>
                    </a:lnTo>
                    <a:lnTo>
                      <a:pt x="240" y="0"/>
                    </a:lnTo>
                    <a:close/>
                    <a:moveTo>
                      <a:pt x="0" y="0"/>
                    </a:moveTo>
                    <a:lnTo>
                      <a:pt x="200" y="0"/>
                    </a:lnTo>
                    <a:lnTo>
                      <a:pt x="200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BF4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48312" cy="365125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ЦОКО ТПУ 2024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4806</TotalTime>
  <Words>1281</Words>
  <Application>Microsoft Office PowerPoint</Application>
  <PresentationFormat>Экран (4:3)</PresentationFormat>
  <Paragraphs>332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Сертификационный экзамен  по иностранному языку в ТПУ </vt:lpstr>
      <vt:lpstr>Сроки проведения сессий СЭ на 2023/2024 уч.год</vt:lpstr>
      <vt:lpstr>Оценка готовности к сдаче  Сертификационного экзамена по ИЯ (Тест В)</vt:lpstr>
      <vt:lpstr>Освобождаются  от тестирования  с целью оценки готовности к сдаче Сертификационного экзамена по ИЯ:</vt:lpstr>
      <vt:lpstr>Оценка готовности к сдаче  Сертификационного экзамена по ИЯ (Тест В)</vt:lpstr>
      <vt:lpstr>Слайд 6</vt:lpstr>
      <vt:lpstr> </vt:lpstr>
      <vt:lpstr>Слайд 8</vt:lpstr>
      <vt:lpstr> Сертификационный экзамен </vt:lpstr>
      <vt:lpstr>Экзамен включает разделы:</vt:lpstr>
      <vt:lpstr>РАЗДЕЛ «ГОВОРЕНИЕ»</vt:lpstr>
      <vt:lpstr>Слайд 12</vt:lpstr>
      <vt:lpstr>Тематика текстов</vt:lpstr>
      <vt:lpstr>РАЗДЕЛ «ПИСЬМО»</vt:lpstr>
      <vt:lpstr> Критерии оценивания выполнения заданий раздела «Письмо» </vt:lpstr>
      <vt:lpstr>СООТВЕТСТВИЕ уровням/сертификатам</vt:lpstr>
      <vt:lpstr>ВНИМАНИЕ! В течение учебного года можно пересдать ОДИН раздел экзамена, если все остальные разделы выполнены удовлетворительно, например   </vt:lpstr>
      <vt:lpstr>Результаты:</vt:lpstr>
      <vt:lpstr>Демо-версия экзамена</vt:lpstr>
      <vt:lpstr>Слайд 20</vt:lpstr>
      <vt:lpstr>Дополнительную информацию можно получить: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Сертификационный экзамен  по иностранному языку</dc:title>
  <dc:creator>use</dc:creator>
  <cp:lastModifiedBy>okskabr</cp:lastModifiedBy>
  <cp:revision>515</cp:revision>
  <dcterms:created xsi:type="dcterms:W3CDTF">2013-01-11T04:37:14Z</dcterms:created>
  <dcterms:modified xsi:type="dcterms:W3CDTF">2024-05-24T07:31:35Z</dcterms:modified>
</cp:coreProperties>
</file>