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680" r:id="rId2"/>
    <p:sldId id="681" r:id="rId3"/>
    <p:sldId id="684" r:id="rId4"/>
    <p:sldId id="687" r:id="rId5"/>
    <p:sldId id="688" r:id="rId6"/>
    <p:sldId id="676" r:id="rId7"/>
    <p:sldId id="686" r:id="rId8"/>
  </p:sldIdLst>
  <p:sldSz cx="9144000" cy="5143500" type="screen16x9"/>
  <p:notesSz cx="6769100" cy="9906000"/>
  <p:defaultTextStyle>
    <a:defPPr>
      <a:defRPr lang="ru-RU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лименко Ольга Викторовна" initials="КОВ" lastIdx="1" clrIdx="0">
    <p:extLst>
      <p:ext uri="{19B8F6BF-5375-455C-9EA6-DF929625EA0E}">
        <p15:presenceInfo xmlns:p15="http://schemas.microsoft.com/office/powerpoint/2012/main" userId="S-1-5-21-507921405-1993962763-1957994488-644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80BE43"/>
    <a:srgbClr val="73ED90"/>
    <a:srgbClr val="006600"/>
    <a:srgbClr val="0000FF"/>
    <a:srgbClr val="EBF6DE"/>
    <a:srgbClr val="D8F0D9"/>
    <a:srgbClr val="C86664"/>
    <a:srgbClr val="E6F6E7"/>
    <a:srgbClr val="CDE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67" autoAdjust="0"/>
    <p:restoredTop sz="91369" autoAdjust="0"/>
  </p:normalViewPr>
  <p:slideViewPr>
    <p:cSldViewPr>
      <p:cViewPr varScale="1">
        <p:scale>
          <a:sx n="113" d="100"/>
          <a:sy n="113" d="100"/>
        </p:scale>
        <p:origin x="16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3277" cy="495300"/>
          </a:xfrm>
          <a:prstGeom prst="rect">
            <a:avLst/>
          </a:prstGeom>
        </p:spPr>
        <p:txBody>
          <a:bodyPr vert="horz" lIns="92202" tIns="46101" rIns="92202" bIns="461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2202" tIns="46101" rIns="92202" bIns="46101" rtlCol="0"/>
          <a:lstStyle>
            <a:lvl1pPr algn="r">
              <a:defRPr sz="1200"/>
            </a:lvl1pPr>
          </a:lstStyle>
          <a:p>
            <a:fld id="{7991EE15-5C87-43E5-A835-A35289ADEC1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08984"/>
            <a:ext cx="2933277" cy="495300"/>
          </a:xfrm>
          <a:prstGeom prst="rect">
            <a:avLst/>
          </a:prstGeom>
        </p:spPr>
        <p:txBody>
          <a:bodyPr vert="horz" lIns="92202" tIns="46101" rIns="92202" bIns="461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34257" y="9408984"/>
            <a:ext cx="2933277" cy="495300"/>
          </a:xfrm>
          <a:prstGeom prst="rect">
            <a:avLst/>
          </a:prstGeom>
        </p:spPr>
        <p:txBody>
          <a:bodyPr vert="horz" lIns="92202" tIns="46101" rIns="92202" bIns="46101" rtlCol="0" anchor="b"/>
          <a:lstStyle>
            <a:lvl1pPr algn="r">
              <a:defRPr sz="1200"/>
            </a:lvl1pPr>
          </a:lstStyle>
          <a:p>
            <a:fld id="{21F44DA0-5544-42EE-9B1A-6FFEBC5775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75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33277" cy="495300"/>
          </a:xfrm>
          <a:prstGeom prst="rect">
            <a:avLst/>
          </a:prstGeom>
        </p:spPr>
        <p:txBody>
          <a:bodyPr vert="horz" lIns="92202" tIns="46101" rIns="92202" bIns="461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34257" y="0"/>
            <a:ext cx="2933277" cy="495300"/>
          </a:xfrm>
          <a:prstGeom prst="rect">
            <a:avLst/>
          </a:prstGeom>
        </p:spPr>
        <p:txBody>
          <a:bodyPr vert="horz" lIns="92202" tIns="46101" rIns="92202" bIns="46101" rtlCol="0"/>
          <a:lstStyle>
            <a:lvl1pPr algn="r">
              <a:defRPr sz="1200"/>
            </a:lvl1pPr>
          </a:lstStyle>
          <a:p>
            <a:fld id="{F5A8BA04-7114-4DBB-8CF0-AE0FDBA20074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2550" y="742950"/>
            <a:ext cx="6604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2" tIns="46101" rIns="92202" bIns="4610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911" y="4705353"/>
            <a:ext cx="5415280" cy="4457700"/>
          </a:xfrm>
          <a:prstGeom prst="rect">
            <a:avLst/>
          </a:prstGeom>
        </p:spPr>
        <p:txBody>
          <a:bodyPr vert="horz" lIns="92202" tIns="46101" rIns="92202" bIns="4610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08984"/>
            <a:ext cx="2933277" cy="495300"/>
          </a:xfrm>
          <a:prstGeom prst="rect">
            <a:avLst/>
          </a:prstGeom>
        </p:spPr>
        <p:txBody>
          <a:bodyPr vert="horz" lIns="92202" tIns="46101" rIns="92202" bIns="461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34257" y="9408984"/>
            <a:ext cx="2933277" cy="495300"/>
          </a:xfrm>
          <a:prstGeom prst="rect">
            <a:avLst/>
          </a:prstGeom>
        </p:spPr>
        <p:txBody>
          <a:bodyPr vert="horz" lIns="92202" tIns="46101" rIns="92202" bIns="46101" rtlCol="0" anchor="b"/>
          <a:lstStyle>
            <a:lvl1pPr algn="r">
              <a:defRPr sz="1200"/>
            </a:lvl1pPr>
          </a:lstStyle>
          <a:p>
            <a:fld id="{D3595FC4-32EC-4DA0-891D-4BC0DDC05A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825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95FC4-32EC-4DA0-891D-4BC0DDC05A9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036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95FC4-32EC-4DA0-891D-4BC0DDC05A9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158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95FC4-32EC-4DA0-891D-4BC0DDC05A9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450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95FC4-32EC-4DA0-891D-4BC0DDC05A9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4406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95FC4-32EC-4DA0-891D-4BC0DDC05A9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341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95FC4-32EC-4DA0-891D-4BC0DDC05A9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738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95FC4-32EC-4DA0-891D-4BC0DDC05A9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553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B8248-56D9-4442-A228-8B4832DE37B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229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36FC4-ADC5-4434-9127-2688C1F06E5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61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702B6-5F51-448D-B838-20EEA010870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335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CB46A-40ED-4FC4-AFA7-8D97F300577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22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FD6E5-9576-4D79-8AE1-4595A5BE1BF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61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6EE5C-2577-490F-A655-ADD1FFCA8E2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81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6C8E0-8714-49F8-8EA2-80686296136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89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94FD-5F0C-4F47-8585-D735EE5F50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20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AD7F3-2DAA-4362-A18D-8595A8BC15D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734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ACE31-2B35-4BB7-8134-D4A5EF84EAE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761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75E-DDF0-4E9D-814D-D85263314FB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742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8"/>
            <a:fld id="{1EB811BB-A1DC-40FF-A303-BE6DDF09432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17.05.2024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8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8"/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228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938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37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2" indent="-342892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1" indent="-285743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exam.tpu.ru/file/download?key=759e19ea7669c9884a159fdac9ad7a5a" TargetMode="Externa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hyperlink" Target="mailto:coko@tpu.ru" TargetMode="Externa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s://exam.tpu.ru/event/demo-kompleksnyy-ekzamen-po-rezul-tatam-bazovoy-inzhenernoy-podgotovki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xam.tpu.ru/file/download?key=8f39a5785636fdd4c272b67f75de6615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exam.tpu.ru/event/demo-kompleksnyy-ekzamen-po-rezul-tatam-bazovoy-inzhenernoy-podgotovki.html" TargetMode="Externa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0" y="284272"/>
            <a:ext cx="4100094" cy="4859228"/>
            <a:chOff x="0" y="284272"/>
            <a:chExt cx="4100094" cy="4859228"/>
          </a:xfrm>
        </p:grpSpPr>
        <p:pic>
          <p:nvPicPr>
            <p:cNvPr id="29" name="Picture 13" descr="ТПУ_Презентация_Квадраты нижние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755" y="4412026"/>
              <a:ext cx="3415339" cy="73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0" y="1158185"/>
              <a:ext cx="684755" cy="3985315"/>
            </a:xfrm>
            <a:prstGeom prst="rect">
              <a:avLst/>
            </a:prstGeom>
            <a:solidFill>
              <a:srgbClr val="80BE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4764" y="284272"/>
              <a:ext cx="2083020" cy="491118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547664" y="2026340"/>
            <a:ext cx="5761038" cy="1425575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10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1842145" y="2353201"/>
            <a:ext cx="5172075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606" tIns="28803" rIns="57606" bIns="28803"/>
          <a:lstStyle/>
          <a:p>
            <a:pPr algn="ctr" defTabSz="576263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Комплексный экзамен по результатам базовой инженерной подготовки</a:t>
            </a:r>
            <a:endParaRPr 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  <a:p>
            <a:pPr algn="ctr" defTabSz="576263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2024</a:t>
            </a:r>
            <a:endParaRPr lang="ru-RU" sz="1800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475656" y="3749037"/>
            <a:ext cx="4152900" cy="560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606" tIns="28803" rIns="57606" bIns="28803"/>
          <a:lstStyle>
            <a:lvl1pPr defTabSz="576263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576263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576263">
              <a:spcBef>
                <a:spcPct val="20000"/>
              </a:spcBef>
              <a:buChar char="•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576263">
              <a:spcBef>
                <a:spcPct val="20000"/>
              </a:spcBef>
              <a:buChar char="–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576263">
              <a:spcBef>
                <a:spcPct val="20000"/>
              </a:spcBef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576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576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576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576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lnSpc>
                <a:spcPct val="80000"/>
              </a:lnSpc>
              <a:spcAft>
                <a:spcPct val="0"/>
              </a:spcAft>
              <a:buFontTx/>
              <a:buNone/>
            </a:pPr>
            <a:r>
              <a:rPr lang="en-US" altLang="ru-RU" sz="1600" dirty="0">
                <a:solidFill>
                  <a:srgbClr val="40404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coko@tpu.ru</a:t>
            </a:r>
            <a:endParaRPr lang="ru-RU" altLang="ru-RU" sz="1600" dirty="0">
              <a:solidFill>
                <a:srgbClr val="40404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9" name="Picture 11" descr="C:\Users\lubamark\Documents\_дизайн\_Шаблоны презентаций\ТПУ_Карта стилизованная_CMYK.bm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46294" b="50024"/>
          <a:stretch>
            <a:fillRect/>
          </a:stretch>
        </p:blipFill>
        <p:spPr bwMode="auto">
          <a:xfrm>
            <a:off x="6596062" y="81547"/>
            <a:ext cx="2547938" cy="125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545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0" y="284272"/>
            <a:ext cx="9144000" cy="4859228"/>
            <a:chOff x="0" y="284272"/>
            <a:chExt cx="9144000" cy="4859228"/>
          </a:xfrm>
        </p:grpSpPr>
        <p:pic>
          <p:nvPicPr>
            <p:cNvPr id="29" name="Picture 13" descr="ТПУ_Презентация_Квадраты нижние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755" y="4412026"/>
              <a:ext cx="3415339" cy="73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0" y="1158185"/>
              <a:ext cx="684755" cy="3985315"/>
            </a:xfrm>
            <a:prstGeom prst="rect">
              <a:avLst/>
            </a:prstGeom>
            <a:solidFill>
              <a:srgbClr val="80BE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 algn="ctr">
                <a:buFont typeface="Arial" panose="020B0604020202020204" pitchFamily="34" charset="0"/>
                <a:buChar char="•"/>
              </a:pPr>
              <a:endParaRPr lang="ru-RU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3347864" y="755589"/>
              <a:ext cx="5796136" cy="0"/>
            </a:xfrm>
            <a:prstGeom prst="line">
              <a:avLst/>
            </a:prstGeom>
            <a:ln w="28575">
              <a:solidFill>
                <a:srgbClr val="A7A9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4764" y="284272"/>
              <a:ext cx="2083020" cy="491118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47864" y="355479"/>
            <a:ext cx="446449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r>
              <a:rPr lang="ru-RU" sz="2000" b="1" dirty="0">
                <a:solidFill>
                  <a:srgbClr val="00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Даты и формат проведения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4C8E24-0432-44BF-8ED9-028DF12FFC27}"/>
              </a:ext>
            </a:extLst>
          </p:cNvPr>
          <p:cNvSpPr txBox="1"/>
          <p:nvPr/>
        </p:nvSpPr>
        <p:spPr>
          <a:xfrm>
            <a:off x="2259181" y="2874677"/>
            <a:ext cx="46228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Даты консультаций с 13 мая по 7 июня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Даты экзамена </a:t>
            </a:r>
            <a:r>
              <a:rPr lang="ru-RU" dirty="0">
                <a:highlight>
                  <a:srgbClr val="80BE43"/>
                </a:highlight>
              </a:rPr>
              <a:t>с 10 по 15 июня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Резервный день </a:t>
            </a:r>
            <a:r>
              <a:rPr lang="ru-RU" dirty="0">
                <a:highlight>
                  <a:srgbClr val="FF0000"/>
                </a:highlight>
              </a:rPr>
              <a:t>18 июня </a:t>
            </a:r>
            <a:r>
              <a:rPr lang="ru-RU" dirty="0"/>
              <a:t>(214- НТБ) 12.30 </a:t>
            </a:r>
          </a:p>
          <a:p>
            <a:endParaRPr lang="ru-RU" dirty="0"/>
          </a:p>
          <a:p>
            <a:endParaRPr lang="ru-RU" dirty="0">
              <a:highlight>
                <a:srgbClr val="80BE43"/>
              </a:highlight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E89C613-6F16-43B4-B4D2-C492B5DB8B75}"/>
              </a:ext>
            </a:extLst>
          </p:cNvPr>
          <p:cNvSpPr/>
          <p:nvPr/>
        </p:nvSpPr>
        <p:spPr>
          <a:xfrm>
            <a:off x="2195736" y="2614869"/>
            <a:ext cx="4622804" cy="2000260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Rasp.tpu.ru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0D6280-BBDE-4350-B161-5F5BB354F7A6}"/>
              </a:ext>
            </a:extLst>
          </p:cNvPr>
          <p:cNvSpPr txBox="1"/>
          <p:nvPr/>
        </p:nvSpPr>
        <p:spPr>
          <a:xfrm>
            <a:off x="899592" y="1170848"/>
            <a:ext cx="78488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проходит в очном формате согласно расписанию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Приказ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тестирования -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180 минут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Максимальный балл 100 баллов (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шка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ТПУ)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аттестации ЗАЧЕТ(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55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баллов за тест в шка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 ТПУ)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200" dirty="0">
                <a:solidFill>
                  <a:srgbClr val="FF33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Пересдача КЭ в осеннем семестре</a:t>
            </a:r>
            <a:endParaRPr lang="ru-RU" sz="1200" b="1" dirty="0">
              <a:solidFill>
                <a:srgbClr val="FF33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166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0" y="284272"/>
            <a:ext cx="9144000" cy="4859228"/>
            <a:chOff x="0" y="284272"/>
            <a:chExt cx="9144000" cy="4859228"/>
          </a:xfrm>
        </p:grpSpPr>
        <p:pic>
          <p:nvPicPr>
            <p:cNvPr id="29" name="Picture 13" descr="ТПУ_Презентация_Квадраты нижние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755" y="4412026"/>
              <a:ext cx="3415339" cy="73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0" y="1158185"/>
              <a:ext cx="684755" cy="3985315"/>
            </a:xfrm>
            <a:prstGeom prst="rect">
              <a:avLst/>
            </a:prstGeom>
            <a:solidFill>
              <a:srgbClr val="80BE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3347864" y="755589"/>
              <a:ext cx="5796136" cy="0"/>
            </a:xfrm>
            <a:prstGeom prst="line">
              <a:avLst/>
            </a:prstGeom>
            <a:ln w="28575">
              <a:solidFill>
                <a:srgbClr val="A7A9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4764" y="284272"/>
              <a:ext cx="2083020" cy="491118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47864" y="355479"/>
            <a:ext cx="410445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r>
              <a:rPr lang="ru-RU" sz="2000" b="1" i="1" dirty="0">
                <a:solidFill>
                  <a:srgbClr val="00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Перенос экзамена</a:t>
            </a:r>
            <a:endParaRPr lang="ru-RU" sz="2000" b="1" dirty="0">
              <a:solidFill>
                <a:srgbClr val="00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Выноска: стрелка вверх 11">
            <a:extLst>
              <a:ext uri="{FF2B5EF4-FFF2-40B4-BE49-F238E27FC236}">
                <a16:creationId xmlns:a16="http://schemas.microsoft.com/office/drawing/2014/main" id="{12C959FF-33F0-4F3F-9544-426B82E99F81}"/>
              </a:ext>
            </a:extLst>
          </p:cNvPr>
          <p:cNvSpPr/>
          <p:nvPr/>
        </p:nvSpPr>
        <p:spPr>
          <a:xfrm>
            <a:off x="1043608" y="2595866"/>
            <a:ext cx="7560840" cy="1754326"/>
          </a:xfrm>
          <a:prstGeom prst="upArrowCallout">
            <a:avLst>
              <a:gd name="adj1" fmla="val 13903"/>
              <a:gd name="adj2" fmla="val 25000"/>
              <a:gd name="adj3" fmla="val 13900"/>
              <a:gd name="adj4" fmla="val 78981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 уважительным причинам неявки на экзамен относят: болезнь; аварии, стихийные бедствия, повлекшие за собой дорожные пробки, серьезные перебои в работе общественного транспорта; ожидание скорой помощи к больному или бригады аварийной службы для обеспечения доступа в жилище; уход за больным членом семьи; административный арест, вызов в суд; привлечение к выполнению государственных обязанностей (присяжного, члена избирательной комиссии). Неявку по уважительным причинам необходимо подтвердить документально</a:t>
            </a:r>
            <a:endParaRPr lang="ru-RU" sz="10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86BD464-3E70-4FEA-9ED9-FDFE6ABEC224}"/>
              </a:ext>
            </a:extLst>
          </p:cNvPr>
          <p:cNvSpPr/>
          <p:nvPr/>
        </p:nvSpPr>
        <p:spPr>
          <a:xfrm>
            <a:off x="1125960" y="894834"/>
            <a:ext cx="7560840" cy="1676915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Перенос экзамена только по уважительной причине!!!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Для переноса необходимо написать письмо с корпоративной почты на </a:t>
            </a:r>
            <a:r>
              <a:rPr lang="en-US" dirty="0">
                <a:solidFill>
                  <a:schemeClr val="tx1"/>
                </a:solidFill>
                <a:hlinkClick r:id="rId5"/>
              </a:rPr>
              <a:t>coko@tpu.ru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В письме указать Фамилию Имя Отчество, группу, причину переноса (вложить подтверждающие документы).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Резервный день -</a:t>
            </a:r>
            <a:r>
              <a:rPr lang="ru-RU" b="1" dirty="0">
                <a:solidFill>
                  <a:schemeClr val="tx1"/>
                </a:solidFill>
              </a:rPr>
              <a:t>18 июня.</a:t>
            </a:r>
          </a:p>
        </p:txBody>
      </p:sp>
    </p:spTree>
    <p:extLst>
      <p:ext uri="{BB962C8B-B14F-4D97-AF65-F5344CB8AC3E}">
        <p14:creationId xmlns:p14="http://schemas.microsoft.com/office/powerpoint/2010/main" val="220033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0" y="284272"/>
            <a:ext cx="9144000" cy="4859228"/>
            <a:chOff x="0" y="284272"/>
            <a:chExt cx="9144000" cy="4859228"/>
          </a:xfrm>
        </p:grpSpPr>
        <p:pic>
          <p:nvPicPr>
            <p:cNvPr id="29" name="Picture 13" descr="ТПУ_Презентация_Квадраты нижние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755" y="4412026"/>
              <a:ext cx="3415339" cy="73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0" y="1158185"/>
              <a:ext cx="684755" cy="3985315"/>
            </a:xfrm>
            <a:prstGeom prst="rect">
              <a:avLst/>
            </a:prstGeom>
            <a:solidFill>
              <a:srgbClr val="80BE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3347864" y="755589"/>
              <a:ext cx="5796136" cy="0"/>
            </a:xfrm>
            <a:prstGeom prst="line">
              <a:avLst/>
            </a:prstGeom>
            <a:ln w="28575">
              <a:solidFill>
                <a:srgbClr val="A7A9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4764" y="284272"/>
              <a:ext cx="2083020" cy="491118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47864" y="355479"/>
            <a:ext cx="410445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r>
              <a:rPr lang="ru-RU" sz="2000" b="1" dirty="0">
                <a:solidFill>
                  <a:srgbClr val="00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Результаты и апелляция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86BD464-3E70-4FEA-9ED9-FDFE6ABEC224}"/>
              </a:ext>
            </a:extLst>
          </p:cNvPr>
          <p:cNvSpPr/>
          <p:nvPr/>
        </p:nvSpPr>
        <p:spPr>
          <a:xfrm>
            <a:off x="1125960" y="1211103"/>
            <a:ext cx="7560840" cy="1028844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Результаты экзамена будут высланы 18 -19 мая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на корпоративную почту ТПУ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В формате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ru-RU" b="1" dirty="0">
                <a:solidFill>
                  <a:schemeClr val="tx1"/>
                </a:solidFill>
              </a:rPr>
              <a:t> балл- зачет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ru-RU" b="1" dirty="0">
                <a:solidFill>
                  <a:schemeClr val="tx1"/>
                </a:solidFill>
              </a:rPr>
              <a:t>не зачет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98AA4B-9E08-4617-B1F2-E4930F875837}"/>
              </a:ext>
            </a:extLst>
          </p:cNvPr>
          <p:cNvSpPr txBox="1"/>
          <p:nvPr/>
        </p:nvSpPr>
        <p:spPr>
          <a:xfrm>
            <a:off x="1080769" y="2349443"/>
            <a:ext cx="76512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Заявление </a:t>
            </a:r>
            <a:r>
              <a:rPr lang="ru-RU" i="1" dirty="0">
                <a:solidFill>
                  <a:srgbClr val="FF0000"/>
                </a:solidFill>
              </a:rPr>
              <a:t>на апелляцию </a:t>
            </a:r>
            <a:r>
              <a:rPr lang="ru-RU" dirty="0"/>
              <a:t>можно подать с </a:t>
            </a:r>
            <a:r>
              <a:rPr lang="ru-RU" b="1" i="1" dirty="0">
                <a:solidFill>
                  <a:srgbClr val="FF0000"/>
                </a:solidFill>
              </a:rPr>
              <a:t>19 по 21 июня </a:t>
            </a:r>
            <a:r>
              <a:rPr lang="ru-RU" dirty="0"/>
              <a:t>в 212 ауд.-НТБ</a:t>
            </a:r>
          </a:p>
          <a:p>
            <a:endParaRPr lang="ru-RU" dirty="0"/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апелляции необходим черновик!!! </a:t>
            </a: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заявлении должны быть указаны номера заданий и конкретные основания для апелляции.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апелляционной комиссии с 24 по 26 июня.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Апелляция будет проходить в формате он-лайн конференции. Даты и время будут сообщены после рассмотрения заявлений.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38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0" y="284272"/>
            <a:ext cx="9144000" cy="4859228"/>
            <a:chOff x="0" y="284272"/>
            <a:chExt cx="9144000" cy="4859228"/>
          </a:xfrm>
        </p:grpSpPr>
        <p:pic>
          <p:nvPicPr>
            <p:cNvPr id="29" name="Picture 13" descr="ТПУ_Презентация_Квадраты нижние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755" y="4412026"/>
              <a:ext cx="3415339" cy="73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0" y="1158185"/>
              <a:ext cx="684755" cy="3985315"/>
            </a:xfrm>
            <a:prstGeom prst="rect">
              <a:avLst/>
            </a:prstGeom>
            <a:solidFill>
              <a:srgbClr val="80BE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3347864" y="755589"/>
              <a:ext cx="5796136" cy="0"/>
            </a:xfrm>
            <a:prstGeom prst="line">
              <a:avLst/>
            </a:prstGeom>
            <a:ln w="28575">
              <a:solidFill>
                <a:srgbClr val="A7A9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4764" y="284272"/>
              <a:ext cx="2083020" cy="491118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47864" y="355479"/>
            <a:ext cx="410445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r>
              <a:rPr lang="ru-RU" sz="2000" b="1" dirty="0">
                <a:solidFill>
                  <a:srgbClr val="00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Правила поведения на экзамене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A41C52-B2A4-4EEF-A391-E2AA2D40521E}"/>
              </a:ext>
            </a:extLst>
          </p:cNvPr>
          <p:cNvSpPr txBox="1"/>
          <p:nvPr/>
        </p:nvSpPr>
        <p:spPr>
          <a:xfrm>
            <a:off x="827584" y="1155699"/>
            <a:ext cx="7643192" cy="3262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допуска к экзамену необходим документ удостоверяющий личность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Участник тестирования во время экзамена смотрит исключительно в монитор или черновик.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 время прохождения КЭ не разрешается иметь при себе следующие личные принадлежности: планшет, смартфон</a:t>
            </a:r>
            <a:r>
              <a:rPr lang="en-US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наушники или другие электронные устройства, головные уборы, закрывающие лицо, сумки, верхнюю одежду, книги, тетради и другие материалы.</a:t>
            </a:r>
            <a:r>
              <a:rPr lang="ru-RU" sz="1050" dirty="0">
                <a:latin typeface="Times New Roman" panose="02020603050405020304" pitchFamily="18" charset="0"/>
              </a:rPr>
              <a:t> Все личные вещи (сумки, портфели, органайзеры и т.д.) студенты складывают в специально отведённое место в аудитории, в которой проводится экзамен. Если что-либо понадобиться студенту из личных вещей во время проведения экзамена, он может взять это только с разрешения наблюдателя</a:t>
            </a:r>
            <a:endParaRPr lang="ru-RU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 время экзамена запрещается жевать жевательную резинку, разговаривать (кроме особых случаев с организатором).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0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Необходимость отлучиться от рабочего места оговаривается с организатором, фиксируется в протоколе и ограничивается по времени.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возникновения каких – либо вопросов по тестированию или по процедуре проведения экзамена, учащийся может обратиться к организатору или преподавателю.</a:t>
            </a: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ru-RU" sz="105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55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 со стрелкой вправо 4"/>
          <p:cNvSpPr/>
          <p:nvPr/>
        </p:nvSpPr>
        <p:spPr>
          <a:xfrm>
            <a:off x="3132331" y="1071251"/>
            <a:ext cx="2924175" cy="2432549"/>
          </a:xfrm>
          <a:prstGeom prst="rightArrowCallout">
            <a:avLst>
              <a:gd name="adj1" fmla="val 10949"/>
              <a:gd name="adj2" fmla="val 10061"/>
              <a:gd name="adj3" fmla="val 9175"/>
              <a:gd name="adj4" fmla="val 7886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" name="Группа 26"/>
          <p:cNvGrpSpPr/>
          <p:nvPr/>
        </p:nvGrpSpPr>
        <p:grpSpPr>
          <a:xfrm>
            <a:off x="0" y="284272"/>
            <a:ext cx="9144000" cy="4859228"/>
            <a:chOff x="0" y="284272"/>
            <a:chExt cx="9144000" cy="4859228"/>
          </a:xfrm>
        </p:grpSpPr>
        <p:pic>
          <p:nvPicPr>
            <p:cNvPr id="29" name="Picture 13" descr="ТПУ_Презентация_Квадраты нижние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755" y="4412026"/>
              <a:ext cx="3415339" cy="73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0" y="1158185"/>
              <a:ext cx="684755" cy="3985315"/>
            </a:xfrm>
            <a:prstGeom prst="rect">
              <a:avLst/>
            </a:prstGeom>
            <a:solidFill>
              <a:srgbClr val="80BE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3347864" y="755589"/>
              <a:ext cx="5796136" cy="0"/>
            </a:xfrm>
            <a:prstGeom prst="line">
              <a:avLst/>
            </a:prstGeom>
            <a:ln w="28575">
              <a:solidFill>
                <a:srgbClr val="A7A9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4764" y="284272"/>
              <a:ext cx="2083020" cy="491118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47864" y="355479"/>
            <a:ext cx="518457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r>
              <a:rPr lang="ru-RU" sz="2000" b="1" i="1" dirty="0">
                <a:solidFill>
                  <a:srgbClr val="006600"/>
                </a:solidFill>
              </a:rPr>
              <a:t>Структура Комплексного экзамена</a:t>
            </a:r>
            <a:endParaRPr lang="ru-RU" sz="2000" b="1" dirty="0">
              <a:solidFill>
                <a:srgbClr val="00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Надпись 8"/>
          <p:cNvSpPr txBox="1"/>
          <p:nvPr/>
        </p:nvSpPr>
        <p:spPr>
          <a:xfrm>
            <a:off x="3555192" y="1151126"/>
            <a:ext cx="2009775" cy="23526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Математика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Физика</a:t>
            </a:r>
            <a:r>
              <a:rPr lang="en-US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КСЕ)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Химия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*Безопасность    жизнедеятельности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Информатика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Инженерная графика *Экономика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Основы права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Философия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История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F367B38-C6C6-46A3-8E28-14A17422DF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0354" y="1013871"/>
            <a:ext cx="2924175" cy="1771650"/>
          </a:xfrm>
          <a:prstGeom prst="rect">
            <a:avLst/>
          </a:prstGeom>
        </p:spPr>
      </p:pic>
      <p:sp>
        <p:nvSpPr>
          <p:cNvPr id="21" name="Выноска со стрелкой вправо 4">
            <a:extLst>
              <a:ext uri="{FF2B5EF4-FFF2-40B4-BE49-F238E27FC236}">
                <a16:creationId xmlns:a16="http://schemas.microsoft.com/office/drawing/2014/main" id="{B1806FE9-7116-4D0C-A4D0-C27668A5FE63}"/>
              </a:ext>
            </a:extLst>
          </p:cNvPr>
          <p:cNvSpPr/>
          <p:nvPr/>
        </p:nvSpPr>
        <p:spPr>
          <a:xfrm>
            <a:off x="748389" y="1151126"/>
            <a:ext cx="2762955" cy="1300280"/>
          </a:xfrm>
          <a:prstGeom prst="rightArrowCallout">
            <a:avLst>
              <a:gd name="adj1" fmla="val 11812"/>
              <a:gd name="adj2" fmla="val 10493"/>
              <a:gd name="adj3" fmla="val 9175"/>
              <a:gd name="adj4" fmla="val 7886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Надпись 8"/>
          <p:cNvSpPr txBox="1"/>
          <p:nvPr/>
        </p:nvSpPr>
        <p:spPr>
          <a:xfrm>
            <a:off x="877412" y="1263677"/>
            <a:ext cx="2009775" cy="126760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Три блока: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Математический и естественно-научный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Технический</a:t>
            </a:r>
          </a:p>
          <a:p>
            <a:pPr marL="171450" lvl="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1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Социально-гуманитарный</a:t>
            </a:r>
            <a:endParaRPr lang="ru-RU" sz="11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513F0A-F04A-4F9C-99B3-8A5552F7136C}"/>
              </a:ext>
            </a:extLst>
          </p:cNvPr>
          <p:cNvSpPr txBox="1"/>
          <p:nvPr/>
        </p:nvSpPr>
        <p:spPr>
          <a:xfrm>
            <a:off x="906012" y="3835702"/>
            <a:ext cx="78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Структура экзамена (список предметов и тематическое наполнение)  зависит от учебного плана группы</a:t>
            </a:r>
            <a:r>
              <a:rPr lang="en-US" dirty="0"/>
              <a:t> </a:t>
            </a:r>
            <a:r>
              <a:rPr lang="ru-RU" dirty="0"/>
              <a:t>и описана в </a:t>
            </a:r>
            <a:r>
              <a:rPr lang="ru-RU" dirty="0">
                <a:hlinkClick r:id="rId6"/>
              </a:rPr>
              <a:t>Спецификации комплексного экзамена </a:t>
            </a:r>
            <a:r>
              <a:rPr lang="en-US" dirty="0">
                <a:hlinkClick r:id="rId6"/>
              </a:rPr>
              <a:t> 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B4FE45-C1C7-48B6-A097-C34A17386283}"/>
              </a:ext>
            </a:extLst>
          </p:cNvPr>
          <p:cNvSpPr txBox="1"/>
          <p:nvPr/>
        </p:nvSpPr>
        <p:spPr>
          <a:xfrm>
            <a:off x="6734296" y="2728066"/>
            <a:ext cx="17061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hlinkClick r:id="rId7"/>
              </a:rPr>
              <a:t> </a:t>
            </a:r>
            <a:r>
              <a:rPr lang="en-US" b="1" i="1" dirty="0">
                <a:hlinkClick r:id="rId7"/>
              </a:rPr>
              <a:t>exam.tpu.ru</a:t>
            </a:r>
            <a:endParaRPr lang="en-US" b="1" i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78EA39-931B-4DB8-998C-89FBDB92AAEA}"/>
              </a:ext>
            </a:extLst>
          </p:cNvPr>
          <p:cNvSpPr txBox="1"/>
          <p:nvPr/>
        </p:nvSpPr>
        <p:spPr>
          <a:xfrm>
            <a:off x="6479367" y="3052979"/>
            <a:ext cx="2338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i="1" dirty="0"/>
              <a:t>Ответы к демо-версиям на вкладке файлы</a:t>
            </a:r>
          </a:p>
        </p:txBody>
      </p:sp>
    </p:spTree>
    <p:extLst>
      <p:ext uri="{BB962C8B-B14F-4D97-AF65-F5344CB8AC3E}">
        <p14:creationId xmlns:p14="http://schemas.microsoft.com/office/powerpoint/2010/main" val="2528658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0" y="284272"/>
            <a:ext cx="9144000" cy="4859228"/>
            <a:chOff x="0" y="284272"/>
            <a:chExt cx="9144000" cy="4859228"/>
          </a:xfrm>
        </p:grpSpPr>
        <p:pic>
          <p:nvPicPr>
            <p:cNvPr id="29" name="Picture 13" descr="ТПУ_Презентация_Квадраты нижние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755" y="4412026"/>
              <a:ext cx="3415339" cy="731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0" y="1158185"/>
              <a:ext cx="684755" cy="3985315"/>
            </a:xfrm>
            <a:prstGeom prst="rect">
              <a:avLst/>
            </a:prstGeom>
            <a:solidFill>
              <a:srgbClr val="80BE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3" name="Прямая соединительная линия 32"/>
            <p:cNvCxnSpPr/>
            <p:nvPr/>
          </p:nvCxnSpPr>
          <p:spPr>
            <a:xfrm>
              <a:off x="3347864" y="755589"/>
              <a:ext cx="5796136" cy="0"/>
            </a:xfrm>
            <a:prstGeom prst="line">
              <a:avLst/>
            </a:prstGeom>
            <a:ln w="28575">
              <a:solidFill>
                <a:srgbClr val="A7A9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4764" y="284272"/>
              <a:ext cx="2083020" cy="491118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77760-2868-4E5F-89A3-AA702303B1E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47864" y="355479"/>
            <a:ext cx="475252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spAutoFit/>
          </a:bodyPr>
          <a:lstStyle/>
          <a:p>
            <a:r>
              <a:rPr lang="ru-RU" sz="2000" b="1" i="1" dirty="0">
                <a:solidFill>
                  <a:srgbClr val="006600"/>
                </a:solidFill>
              </a:rPr>
              <a:t>Часто задаваемые вопросы</a:t>
            </a:r>
            <a:endParaRPr lang="ru-RU" sz="2000" b="1" dirty="0">
              <a:solidFill>
                <a:srgbClr val="00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B7F45F84-143A-41E5-8930-AC6F8E2F5E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099948"/>
              </p:ext>
            </p:extLst>
          </p:nvPr>
        </p:nvGraphicFramePr>
        <p:xfrm>
          <a:off x="827584" y="1419621"/>
          <a:ext cx="7992888" cy="2880319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3996444">
                  <a:extLst>
                    <a:ext uri="{9D8B030D-6E8A-4147-A177-3AD203B41FA5}">
                      <a16:colId xmlns:a16="http://schemas.microsoft.com/office/drawing/2014/main" val="2192169790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val="3560557651"/>
                    </a:ext>
                  </a:extLst>
                </a:gridCol>
              </a:tblGrid>
              <a:tr h="3915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kern="1200" dirty="0">
                          <a:effectLst/>
                        </a:rPr>
                        <a:t>Является ли обязательным?                        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b="0" i="1" kern="1200" dirty="0">
                          <a:effectLst/>
                        </a:rPr>
                        <a:t>Да, экзамен включен в учебный план, за экзамен выставляется зачет</a:t>
                      </a:r>
                      <a:endParaRPr lang="ru-RU" sz="10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extLst>
                  <a:ext uri="{0D108BD9-81ED-4DB2-BD59-A6C34878D82A}">
                    <a16:rowId xmlns:a16="http://schemas.microsoft.com/office/drawing/2014/main" val="2884714275"/>
                  </a:ext>
                </a:extLst>
              </a:tr>
              <a:tr h="2034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kern="1200">
                          <a:effectLst/>
                        </a:rPr>
                        <a:t>Сколько времени длится экзамен?           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i="1" kern="1200">
                          <a:effectLst/>
                        </a:rPr>
                        <a:t>180 минут</a:t>
                      </a:r>
                      <a:endParaRPr lang="ru-RU" sz="1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extLst>
                  <a:ext uri="{0D108BD9-81ED-4DB2-BD59-A6C34878D82A}">
                    <a16:rowId xmlns:a16="http://schemas.microsoft.com/office/drawing/2014/main" val="3507523892"/>
                  </a:ext>
                </a:extLst>
              </a:tr>
              <a:tr h="4163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kern="1200" dirty="0">
                          <a:effectLst/>
                        </a:rPr>
                        <a:t>Что будет в экзамене?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i="1" kern="1200" dirty="0">
                          <a:effectLst/>
                        </a:rPr>
                        <a:t>Структура и демонстрационная версия экзамена доступны на сайте </a:t>
                      </a:r>
                      <a:r>
                        <a:rPr lang="en-US" sz="1000" b="1" i="1" dirty="0">
                          <a:hlinkClick r:id="rId5"/>
                        </a:rPr>
                        <a:t>exam.tpu.ru</a:t>
                      </a:r>
                      <a:endParaRPr lang="ru-RU" sz="1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extLst>
                  <a:ext uri="{0D108BD9-81ED-4DB2-BD59-A6C34878D82A}">
                    <a16:rowId xmlns:a16="http://schemas.microsoft.com/office/drawing/2014/main" val="2979683317"/>
                  </a:ext>
                </a:extLst>
              </a:tr>
              <a:tr h="4163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kern="1200" dirty="0">
                          <a:effectLst/>
                        </a:rPr>
                        <a:t>Я хочу сдать экзамен раньше и уехать, можно?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i="1" kern="1200">
                          <a:effectLst/>
                        </a:rPr>
                        <a:t>Нет, экзамен проводится в неделю сессии. Экзамен может остаться долгом на осень</a:t>
                      </a:r>
                      <a:endParaRPr lang="ru-RU" sz="1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extLst>
                  <a:ext uri="{0D108BD9-81ED-4DB2-BD59-A6C34878D82A}">
                    <a16:rowId xmlns:a16="http://schemas.microsoft.com/office/drawing/2014/main" val="3753016465"/>
                  </a:ext>
                </a:extLst>
              </a:tr>
              <a:tr h="4163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kern="1200" dirty="0">
                          <a:effectLst/>
                        </a:rPr>
                        <a:t>Если я не получу зачет, как и когда пересдать?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i="1" kern="1200">
                          <a:effectLst/>
                        </a:rPr>
                        <a:t>В этом случае экзамен остается долгом на осень, его можно будет пересдать (только 1 попытка).</a:t>
                      </a:r>
                      <a:endParaRPr lang="ru-RU" sz="1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extLst>
                  <a:ext uri="{0D108BD9-81ED-4DB2-BD59-A6C34878D82A}">
                    <a16:rowId xmlns:a16="http://schemas.microsoft.com/office/drawing/2014/main" val="2251376303"/>
                  </a:ext>
                </a:extLst>
              </a:tr>
              <a:tr h="4163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kern="1200">
                          <a:effectLst/>
                        </a:rPr>
                        <a:t>Если в ходе экзамена возникнут проблемы, не позволяющие продолжить экзамен, что будет?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i="1" kern="1200">
                          <a:effectLst/>
                        </a:rPr>
                        <a:t>Технические моменты решаются персонально с организатором сеанса экзамена</a:t>
                      </a:r>
                      <a:endParaRPr lang="ru-RU" sz="1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extLst>
                  <a:ext uri="{0D108BD9-81ED-4DB2-BD59-A6C34878D82A}">
                    <a16:rowId xmlns:a16="http://schemas.microsoft.com/office/drawing/2014/main" val="3686289998"/>
                  </a:ext>
                </a:extLst>
              </a:tr>
              <a:tr h="4163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kern="1200">
                          <a:effectLst/>
                        </a:rPr>
                        <a:t>Если в ходе экзамена у студента возникнут предметные вопросы, что делать?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i="1" kern="1200">
                          <a:effectLst/>
                        </a:rPr>
                        <a:t>Обратиться к организатору тестирования или к преподавателю в аудитории</a:t>
                      </a:r>
                      <a:endParaRPr lang="ru-RU" sz="1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extLst>
                  <a:ext uri="{0D108BD9-81ED-4DB2-BD59-A6C34878D82A}">
                    <a16:rowId xmlns:a16="http://schemas.microsoft.com/office/drawing/2014/main" val="4072072994"/>
                  </a:ext>
                </a:extLst>
              </a:tr>
              <a:tr h="2034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590675" algn="l"/>
                        </a:tabLst>
                      </a:pPr>
                      <a:r>
                        <a:rPr lang="ru-RU" sz="1000" kern="1200" dirty="0">
                          <a:effectLst/>
                        </a:rPr>
                        <a:t>Есть ли минимальный порог в % для каждого предмета?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i="1" kern="1200" dirty="0">
                          <a:effectLst/>
                        </a:rPr>
                        <a:t>Нет, для зачета вам нужно набрать более 55 баллов в шкале ТПУ</a:t>
                      </a:r>
                      <a:endParaRPr lang="ru-RU" sz="1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0" marB="0"/>
                </a:tc>
                <a:extLst>
                  <a:ext uri="{0D108BD9-81ED-4DB2-BD59-A6C34878D82A}">
                    <a16:rowId xmlns:a16="http://schemas.microsoft.com/office/drawing/2014/main" val="3443174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6744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54714</TotalTime>
  <Words>704</Words>
  <Application>Microsoft Office PowerPoint</Application>
  <PresentationFormat>Экран (16:9)</PresentationFormat>
  <Paragraphs>86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И РЕАЛИЗАЦИЯ ОБРАЗОВАТЕЛЬНЫХ ПРОГРАММ ПОДГОТОВКИ МАГИСТРОВ</dc:title>
  <dc:creator>Mariya A. Aleksandrova</dc:creator>
  <cp:lastModifiedBy>Клименко Ольга Викторовна</cp:lastModifiedBy>
  <cp:revision>848</cp:revision>
  <cp:lastPrinted>2018-02-13T07:56:17Z</cp:lastPrinted>
  <dcterms:created xsi:type="dcterms:W3CDTF">2016-08-05T05:38:33Z</dcterms:created>
  <dcterms:modified xsi:type="dcterms:W3CDTF">2024-05-17T12:00:09Z</dcterms:modified>
</cp:coreProperties>
</file>