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3" r:id="rId3"/>
    <p:sldId id="316" r:id="rId4"/>
    <p:sldId id="315" r:id="rId5"/>
    <p:sldId id="323" r:id="rId6"/>
    <p:sldId id="317" r:id="rId7"/>
    <p:sldId id="276" r:id="rId8"/>
    <p:sldId id="325" r:id="rId9"/>
    <p:sldId id="298" r:id="rId10"/>
    <p:sldId id="259" r:id="rId11"/>
    <p:sldId id="288" r:id="rId12"/>
    <p:sldId id="269" r:id="rId13"/>
    <p:sldId id="320" r:id="rId14"/>
    <p:sldId id="322" r:id="rId15"/>
    <p:sldId id="292" r:id="rId16"/>
    <p:sldId id="303" r:id="rId17"/>
    <p:sldId id="280" r:id="rId18"/>
    <p:sldId id="324" r:id="rId19"/>
    <p:sldId id="294" r:id="rId20"/>
    <p:sldId id="279" r:id="rId21"/>
    <p:sldId id="287" r:id="rId22"/>
    <p:sldId id="295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87656" autoAdjust="0"/>
  </p:normalViewPr>
  <p:slideViewPr>
    <p:cSldViewPr>
      <p:cViewPr varScale="1">
        <p:scale>
          <a:sx n="81" d="100"/>
          <a:sy n="81" d="100"/>
        </p:scale>
        <p:origin x="14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D3DF6-4795-41E3-97E3-B7295DF998B4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05CD4-4CE1-4C67-9D37-502A4A58F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92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9BA5C-4913-4463-A518-5123922D3167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9766-8E44-4B56-AC24-9DF64E038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5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67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01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0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061383-1721-4F8E-935B-2EA4AB288F26}" type="datetime1">
              <a:rPr lang="ru-RU" smtClean="0"/>
              <a:t>19.10.2024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4933-DE6F-460B-B840-B323366955E2}" type="datetime1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4CF3-96BB-42D5-A80E-8969E02575CB}" type="datetime1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2A59-80C2-415D-8000-668BCD62AD04}" type="datetime1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512-8C4E-4FF0-BA11-9AE4694286C4}" type="datetime1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379A-2CE9-4B6E-AED4-2E9855F739DF}" type="datetime1">
              <a:rPr lang="ru-RU" smtClean="0"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5D5D-1B4B-4B9D-9E32-2FFF59F1EE09}" type="datetime1">
              <a:rPr lang="ru-RU" smtClean="0"/>
              <a:t>19.10.2024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BDCF-1BCE-4832-8788-2442E1B8E5B0}" type="datetime1">
              <a:rPr lang="ru-RU" smtClean="0"/>
              <a:t>19.10.2024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1B4D-B78D-4E2D-8D93-D84A9E82238C}" type="datetime1">
              <a:rPr lang="ru-RU" smtClean="0"/>
              <a:t>19.10.2024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AEBF4E3-4B43-4CF7-B00D-5E2FE8A19111}" type="datetime1">
              <a:rPr lang="ru-RU" smtClean="0"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1C7775-BD12-4C6D-B662-79735B7A34F8}" type="datetime1">
              <a:rPr lang="ru-RU" smtClean="0"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652AF0-B791-4F9B-A5CE-60D52EDD8AB3}" type="datetime1">
              <a:rPr lang="ru-RU" smtClean="0"/>
              <a:t>19.10.2024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kulinform@tpu.r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kulinform@tpu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8101042" cy="35892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Сертификационный экзамен </a:t>
            </a:r>
            <a:b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иностранному языку в ТПУ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08170" y="1124744"/>
            <a:ext cx="7968285" cy="50405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4100" dirty="0" smtClean="0">
                <a:latin typeface="Bookman Old Style" panose="02050604050505020204" pitchFamily="18" charset="0"/>
              </a:rPr>
              <a:t>  </a:t>
            </a:r>
            <a:r>
              <a:rPr lang="ru-RU" sz="4100" dirty="0" smtClean="0">
                <a:latin typeface="Bookman Old Style" panose="02050604050505020204" pitchFamily="18" charset="0"/>
                <a:cs typeface="Times New Roman" pitchFamily="18" charset="0"/>
              </a:rPr>
              <a:t>Тестирующие материалы разработаны с учетом требований </a:t>
            </a:r>
          </a:p>
          <a:p>
            <a:pPr algn="ctr">
              <a:buNone/>
            </a:pPr>
            <a:r>
              <a:rPr lang="ru-RU" sz="4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международных стандартов </a:t>
            </a:r>
          </a:p>
          <a:p>
            <a:pPr algn="ctr">
              <a:buNone/>
            </a:pPr>
            <a:r>
              <a:rPr lang="ru-RU" sz="4100" dirty="0" smtClean="0">
                <a:latin typeface="Bookman Old Style" panose="02050604050505020204" pitchFamily="18" charset="0"/>
                <a:cs typeface="Times New Roman" pitchFamily="18" charset="0"/>
              </a:rPr>
              <a:t>и ориентированы на тестируемых с уровнем языковой подготовки не ниже </a:t>
            </a:r>
          </a:p>
          <a:p>
            <a:pPr algn="ctr">
              <a:buNone/>
            </a:pPr>
            <a:r>
              <a:rPr lang="ru-RU" sz="4600" b="1" i="1" u="sng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уровня </a:t>
            </a:r>
            <a:r>
              <a:rPr lang="en-US" sz="4600" b="1" i="1" u="sng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B</a:t>
            </a:r>
            <a:r>
              <a:rPr lang="ru-RU" sz="4600" b="1" i="1" u="sng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2</a:t>
            </a:r>
            <a:r>
              <a:rPr lang="ru-RU" sz="4600" i="1" u="sng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Общеевропейской </a:t>
            </a:r>
            <a:r>
              <a:rPr lang="ru-RU" sz="4600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шкалы </a:t>
            </a:r>
            <a:r>
              <a:rPr lang="ru-RU" sz="4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уровней </a:t>
            </a:r>
            <a:r>
              <a:rPr lang="ru-RU" sz="4600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владения иностранным языком (CEFR</a:t>
            </a:r>
            <a:r>
              <a:rPr lang="ru-RU" sz="4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)</a:t>
            </a:r>
          </a:p>
          <a:p>
            <a:pPr marL="109728" lvl="0" indent="0" algn="just">
              <a:buNone/>
            </a:pPr>
            <a:endParaRPr lang="ru-RU" sz="3200" dirty="0" smtClean="0"/>
          </a:p>
          <a:p>
            <a:pPr marL="109728" indent="0" algn="just">
              <a:buNone/>
            </a:pPr>
            <a:endParaRPr lang="ru-RU" sz="3200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78631"/>
            <a:ext cx="6860852" cy="1262137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Сертификационный экзамен</a:t>
            </a: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648312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2024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/>
              <a:t>0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Экзамен включает разделы:</a:t>
            </a:r>
            <a:endParaRPr lang="ru-RU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870901"/>
              </p:ext>
            </p:extLst>
          </p:nvPr>
        </p:nvGraphicFramePr>
        <p:xfrm>
          <a:off x="179513" y="1714488"/>
          <a:ext cx="8750208" cy="44508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516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41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23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40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23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911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944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452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«Чтение»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 20 мин.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текста</a:t>
                      </a:r>
                      <a:r>
                        <a:rPr lang="ru-RU" b="0" baseline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заданий</a:t>
                      </a:r>
                      <a:endParaRPr lang="ru-RU" sz="1600" b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текста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заданий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части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заданий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07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«Использование языка»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мин.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 мин.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части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задания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части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заданий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5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«Письмо»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мин.</a:t>
                      </a:r>
                      <a:endParaRPr lang="ru-RU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час 20 мин.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части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задания</a:t>
                      </a:r>
                      <a:endParaRPr lang="ru-RU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части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заданий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части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задания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3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Аудирование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мин.</a:t>
                      </a:r>
                      <a:endParaRPr lang="ru-RU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 мин.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 мин.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текста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заданий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текста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заданий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 заданий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55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«Говорение»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мин. </a:t>
                      </a:r>
                      <a:endParaRPr lang="ru-RU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части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части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части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527662"/>
              </p:ext>
            </p:extLst>
          </p:nvPr>
        </p:nvGraphicFramePr>
        <p:xfrm>
          <a:off x="2357422" y="857232"/>
          <a:ext cx="6572298" cy="423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3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209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32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Длительность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Формат заданий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96469"/>
              </p:ext>
            </p:extLst>
          </p:nvPr>
        </p:nvGraphicFramePr>
        <p:xfrm>
          <a:off x="2357421" y="1285860"/>
          <a:ext cx="65722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8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50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53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8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53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049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АЯ</a:t>
                      </a:r>
                      <a:endParaRPr lang="ru-RU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АЯ</a:t>
                      </a:r>
                      <a:endParaRPr lang="ru-RU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054986"/>
              </p:ext>
            </p:extLst>
          </p:nvPr>
        </p:nvGraphicFramePr>
        <p:xfrm>
          <a:off x="179512" y="857232"/>
          <a:ext cx="2160239" cy="799468"/>
        </p:xfrm>
        <a:graphic>
          <a:graphicData uri="http://schemas.openxmlformats.org/drawingml/2006/table">
            <a:tbl>
              <a:tblPr/>
              <a:tblGrid>
                <a:gridCol w="21602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946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576304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9689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39184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ru-RU" sz="2800" b="1" u="sng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5000" b="1" dirty="0" smtClean="0">
                <a:latin typeface="Bookman Old Style" panose="02050604050505020204" pitchFamily="18" charset="0"/>
                <a:cs typeface="Times New Roman" pitchFamily="18" charset="0"/>
              </a:rPr>
              <a:t>Часть 1. Вводная беседа -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представление кандидата (собеседование с экспертом-экзаменатором на общепрофессиональные темы)</a:t>
            </a:r>
            <a:r>
              <a:rPr lang="en-US" sz="5000" dirty="0" smtClean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endParaRPr lang="ru-RU" sz="50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50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000" b="1" dirty="0" smtClean="0">
                <a:latin typeface="Bookman Old Style" panose="02050604050505020204" pitchFamily="18" charset="0"/>
                <a:cs typeface="Times New Roman" pitchFamily="18" charset="0"/>
              </a:rPr>
              <a:t>Часть 2. Монолог -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проверяется умение кандидата </a:t>
            </a:r>
            <a:r>
              <a:rPr lang="ru-RU" sz="5000" dirty="0">
                <a:latin typeface="Bookman Old Style" panose="02050604050505020204" pitchFamily="18" charset="0"/>
                <a:cs typeface="Times New Roman" pitchFamily="18" charset="0"/>
              </a:rPr>
              <a:t>рассуждать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(описывать, сопоставлять</a:t>
            </a:r>
            <a:r>
              <a:rPr lang="ru-RU" sz="5000" dirty="0">
                <a:latin typeface="Bookman Old Style" panose="02050604050505020204" pitchFamily="18" charset="0"/>
                <a:cs typeface="Times New Roman" pitchFamily="18" charset="0"/>
              </a:rPr>
              <a:t>, аргументировать, высказывать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свою точку зрения) на основе предложенных визуальных опор (двух картинок). </a:t>
            </a:r>
          </a:p>
          <a:p>
            <a:pPr algn="just">
              <a:buNone/>
            </a:pPr>
            <a:endParaRPr lang="ru-RU" sz="50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000" b="1" dirty="0" smtClean="0">
                <a:latin typeface="Bookman Old Style" panose="02050604050505020204" pitchFamily="18" charset="0"/>
                <a:cs typeface="Times New Roman" pitchFamily="18" charset="0"/>
              </a:rPr>
              <a:t>Часть 3. Диалог с кандидатом, сдающим экзамен,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- оценивается умение вести дискуссию (представлять свою точку зрения, оспаривать другое мнение, адекватно реагировать на реплики собеседника, направлять разговор, когда это необходимо, приходить к общему выводу и т.д.) в заданной ситуации (предлагается обсудить спорное утверждение). </a:t>
            </a:r>
            <a:r>
              <a:rPr lang="ru-RU" sz="5000" b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ВАЖНО!!!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не стараться доминировать в беседе и </a:t>
            </a:r>
            <a:r>
              <a:rPr lang="ru-RU" sz="5000" b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не свести общение к монологу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, а быть готовым выслушивать собеседника и адекватно реагировать на реплики партнера.</a:t>
            </a:r>
          </a:p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85988" y="274638"/>
            <a:ext cx="6500812" cy="850106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РАЗДЕЛ «ГОВОРЕНИЕ»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/>
              <a:t>1</a:t>
            </a: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152368" cy="261417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12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0939"/>
              </p:ext>
            </p:extLst>
          </p:nvPr>
        </p:nvGraphicFramePr>
        <p:xfrm>
          <a:off x="179512" y="188641"/>
          <a:ext cx="8467760" cy="6399784"/>
        </p:xfrm>
        <a:graphic>
          <a:graphicData uri="http://schemas.openxmlformats.org/drawingml/2006/table">
            <a:tbl>
              <a:tblPr/>
              <a:tblGrid>
                <a:gridCol w="8467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36076">
                <a:tc>
                  <a:txBody>
                    <a:bodyPr/>
                    <a:lstStyle/>
                    <a:p>
                      <a:pPr marL="365760" marR="0" lvl="0" indent="-256032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FD13B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endParaRPr lang="ru-RU" sz="2000" b="1" u="sng" kern="1200" dirty="0" smtClean="0">
                        <a:solidFill>
                          <a:srgbClr val="EA157A"/>
                        </a:solidFill>
                        <a:effectLst>
                          <a:outerShdw blurRad="31750" dist="25400" dir="5400000" algn="tl">
                            <a:srgbClr val="000000">
                              <a:alpha val="25000"/>
                            </a:srgbClr>
                          </a:outerShdw>
                        </a:effectLst>
                        <a:latin typeface="Bookman Old Style"/>
                        <a:ea typeface="+mj-ea"/>
                      </a:endParaRPr>
                    </a:p>
                    <a:p>
                      <a:pPr marL="365760" marR="0" lvl="0" indent="-256032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FD13B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r>
                        <a:rPr lang="ru-RU" sz="2000" b="1" u="sng" kern="1200" dirty="0" smtClean="0">
                          <a:solidFill>
                            <a:srgbClr val="EA157A"/>
                          </a:solidFill>
                          <a:effectLst>
                            <a:outerShdw blurRad="31750" dist="25400" dir="5400000" algn="tl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Bookman Old Style"/>
                          <a:ea typeface="+mj-ea"/>
                        </a:rPr>
                        <a:t>РАЗДЕЛ </a:t>
                      </a:r>
                      <a:r>
                        <a:rPr lang="ru-RU" sz="2000" b="1" u="sng" kern="1200" dirty="0">
                          <a:solidFill>
                            <a:srgbClr val="EA157A"/>
                          </a:solidFill>
                          <a:effectLst>
                            <a:outerShdw blurRad="31750" dist="25400" dir="5400000" algn="tl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Bookman Old Style"/>
                          <a:ea typeface="+mj-ea"/>
                        </a:rPr>
                        <a:t>«ПИСЬМО</a:t>
                      </a:r>
                      <a:r>
                        <a:rPr lang="ru-RU" sz="2000" b="1" u="sng" kern="1200" dirty="0" smtClean="0">
                          <a:solidFill>
                            <a:srgbClr val="EA157A"/>
                          </a:solidFill>
                          <a:effectLst>
                            <a:outerShdw blurRad="31750" dist="25400" dir="5400000" algn="tl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Bookman Old Style"/>
                          <a:ea typeface="+mj-ea"/>
                        </a:rPr>
                        <a:t>»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A157A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65760" marR="0" lvl="0" indent="-256032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FD13B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A157A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Выполняется </a:t>
                      </a:r>
                      <a:r>
                        <a:rPr kumimoji="0" lang="ru-RU" sz="2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A157A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от руки 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(не в компьютерной форме) на предоставленных бланках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2628" marR="4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3312">
                <a:tc>
                  <a:txBody>
                    <a:bodyPr/>
                    <a:lstStyle/>
                    <a:p>
                      <a:pPr marL="365760" indent="-25590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Часть 1.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365760" indent="-25590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Выполнить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ОДНО</a:t>
                      </a:r>
                      <a:r>
                        <a:rPr lang="ru-RU" sz="2400" b="1" i="1" kern="1200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+mn-ea"/>
                        </a:rPr>
                        <a:t>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из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ДВУХ</a:t>
                      </a:r>
                      <a:r>
                        <a:rPr lang="ru-RU" sz="2400" b="1" i="1" kern="1200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+mn-ea"/>
                        </a:rPr>
                        <a:t>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заданий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и </a:t>
                      </a:r>
                      <a:r>
                        <a:rPr lang="ru-RU" sz="2400" b="1" u="sng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на выбор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: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написать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официальное письмо 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описать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графически представленную </a:t>
                      </a: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информацию</a:t>
                      </a:r>
                      <a:r>
                        <a:rPr lang="ru-RU" sz="2400" b="1" i="1" kern="1200" baseline="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              </a:t>
                      </a: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Объем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: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140-190 </a:t>
                      </a:r>
                      <a:r>
                        <a:rPr lang="ru-RU" sz="2400" b="1" i="1" kern="1200" dirty="0" smtClean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слов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28" marR="4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69915">
                <a:tc>
                  <a:txBody>
                    <a:bodyPr/>
                    <a:lstStyle/>
                    <a:p>
                      <a:pPr marL="365760" indent="-25590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Часть 2.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365760" indent="-25590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Выполнить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ОДНО</a:t>
                      </a:r>
                      <a:r>
                        <a:rPr lang="ru-RU" sz="2400" b="1" i="1" kern="1200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+mn-ea"/>
                        </a:rPr>
                        <a:t>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из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ТРЁХ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заданий и 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написать </a:t>
                      </a:r>
                      <a:r>
                        <a:rPr lang="ru-RU" sz="2400" b="1" u="sng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на выбор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: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            </a:t>
                      </a:r>
                      <a:r>
                        <a:rPr lang="en-US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Essay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</a:t>
                      </a:r>
                      <a:r>
                        <a:rPr lang="ru-RU" sz="2400" b="1" i="1" kern="1200" baseline="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        </a:t>
                      </a:r>
                      <a:r>
                        <a:rPr lang="en-US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Article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                   </a:t>
                      </a:r>
                      <a:r>
                        <a:rPr lang="en-US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Report</a:t>
                      </a:r>
                      <a:r>
                        <a:rPr lang="ru-RU" sz="2400" b="1" i="1" kern="1200" dirty="0" smtClean="0">
                          <a:solidFill>
                            <a:srgbClr val="C00000"/>
                          </a:solidFill>
                          <a:effectLst/>
                          <a:latin typeface="Bookman Old Style"/>
                          <a:ea typeface="+mn-ea"/>
                        </a:rPr>
                        <a:t>      </a:t>
                      </a:r>
                      <a:r>
                        <a:rPr lang="ru-RU" sz="2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</a:rPr>
                        <a:t>   </a:t>
                      </a: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Объем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: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250-280 </a:t>
                      </a:r>
                      <a:r>
                        <a:rPr lang="ru-RU" sz="2400" b="1" i="1" kern="1200" dirty="0" smtClean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слов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28" marR="4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11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47260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научные исследования;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работа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карьера;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инженерия;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инновационные технологии;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климат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 защита окружающей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среды;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образование;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обучение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 работа за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рубежом;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свободное время;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средства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массовой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информации;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средства коммуникации;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изучение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иностранных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языков;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спорт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 здоровый образ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жизни;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путешествия и деловые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поездки за границу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endParaRPr lang="ru-RU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0800000" flipV="1">
            <a:off x="2185983" y="116633"/>
            <a:ext cx="6706491" cy="1080119"/>
          </a:xfrm>
        </p:spPr>
        <p:txBody>
          <a:bodyPr>
            <a:normAutofit/>
          </a:bodyPr>
          <a:lstStyle/>
          <a:p>
            <a:pPr algn="ctr"/>
            <a:r>
              <a:rPr lang="ru-RU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Тематика </a:t>
            </a:r>
            <a:r>
              <a:rPr lang="ru-RU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текстов</a:t>
            </a:r>
            <a:endParaRPr lang="ru-RU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8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0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86800" y="6392623"/>
            <a:ext cx="365760" cy="365125"/>
          </a:xfrm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648312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5417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ru-RU" sz="2800" b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НЕМЕЦКИЙ ЯЗЫК</a:t>
            </a: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Часть 1</a:t>
            </a:r>
            <a:r>
              <a:rPr lang="ru-RU" sz="2800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r>
              <a:rPr lang="ru-RU" sz="2800" i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Написать письмо-отзыв. Кандидат может выбирать 1 из двух вариантов заданий.</a:t>
            </a:r>
            <a:r>
              <a:rPr lang="ru-RU" sz="2800" b="1" i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b="1" i="1" dirty="0">
                <a:latin typeface="Bookman Old Style" panose="02050604050505020204" pitchFamily="18" charset="0"/>
                <a:cs typeface="Times New Roman" pitchFamily="18" charset="0"/>
              </a:rPr>
              <a:t>Объем:  </a:t>
            </a:r>
            <a:r>
              <a:rPr lang="en-US" sz="28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min</a:t>
            </a:r>
            <a:r>
              <a:rPr lang="ru-RU" sz="28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180 </a:t>
            </a: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слов</a:t>
            </a:r>
            <a:endParaRPr lang="en-US" sz="28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Часть 2.</a:t>
            </a:r>
            <a:r>
              <a:rPr lang="ru-RU" sz="28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Корректировка официального письма.</a:t>
            </a:r>
          </a:p>
          <a:p>
            <a:pPr marL="109728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ФРАНЦУЗСКИЙ </a:t>
            </a:r>
            <a:r>
              <a:rPr lang="ru-RU" sz="2800" b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ЯЗЫК</a:t>
            </a: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Часть 1.</a:t>
            </a:r>
            <a:r>
              <a:rPr lang="ru-RU" sz="2800" i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Рассказать (закончить) историю на заданную тему используя прошедшее время.</a:t>
            </a:r>
          </a:p>
          <a:p>
            <a:pPr>
              <a:buNone/>
            </a:pPr>
            <a:r>
              <a:rPr lang="ru-RU" sz="2800" b="1" i="1" dirty="0">
                <a:latin typeface="Bookman Old Style" panose="02050604050505020204" pitchFamily="18" charset="0"/>
                <a:cs typeface="Times New Roman" pitchFamily="18" charset="0"/>
              </a:rPr>
              <a:t>Объем:  </a:t>
            </a: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80-100 слов</a:t>
            </a:r>
            <a:endParaRPr lang="en-US" sz="28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Часть 2.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 Написать официальное/неофициальное письмо, выразить свою точку зрения на предлагаемую ситуацию и аргументировано ее защитить. </a:t>
            </a:r>
            <a:endParaRPr lang="ru-RU" sz="2800" b="1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Bookman Old Style" panose="02050604050505020204" pitchFamily="18" charset="0"/>
                <a:cs typeface="Times New Roman" pitchFamily="18" charset="0"/>
              </a:rPr>
              <a:t>Объем: </a:t>
            </a:r>
            <a:r>
              <a:rPr lang="en-US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min</a:t>
            </a:r>
            <a:r>
              <a:rPr lang="ru-RU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200 </a:t>
            </a:r>
            <a:r>
              <a:rPr lang="ru-RU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слов</a:t>
            </a:r>
            <a:endParaRPr lang="en-US" sz="24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969" y="395844"/>
            <a:ext cx="8229600" cy="926068"/>
          </a:xfrm>
        </p:spPr>
        <p:txBody>
          <a:bodyPr>
            <a:normAutofit/>
          </a:bodyPr>
          <a:lstStyle/>
          <a:p>
            <a:pPr algn="ctr"/>
            <a:r>
              <a:rPr lang="ru-RU" sz="40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РАЗДЕЛ «ПИСЬМО»</a:t>
            </a:r>
            <a:endParaRPr lang="ru-RU" sz="4000" u="sng" dirty="0">
              <a:solidFill>
                <a:schemeClr val="accent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9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1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20320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0956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097737"/>
              </p:ext>
            </p:extLst>
          </p:nvPr>
        </p:nvGraphicFramePr>
        <p:xfrm>
          <a:off x="243657" y="1765298"/>
          <a:ext cx="8712968" cy="4760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99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24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760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Полнота отражения содержания в соответствии с заданием.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Стилевое оформление речи (соблюдение регистра) в соответствии с форматом (письмо, описание графика, статья, доклад, эссе)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228" marR="20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текста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Оформление и структурирование высказывания в соответствии с форматом (письмо, описание графика, статья, доклад, эссе);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Употребление средств логической связи в соответствии с форматом (письмо, описание графика, статья, доклад, эссе).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228" marR="20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КЗ</a:t>
                      </a:r>
                    </a:p>
                    <a:p>
                      <a:pPr marL="2476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Лексика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Разнообразие лексического материала, его соответствие формату (письмо, описание графика, статья, доклад, эссе);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Адекватность (уместность) и правильность употребления лексики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Лексика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уровня В2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228" marR="20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Грамматика</a:t>
                      </a:r>
                    </a:p>
                    <a:p>
                      <a:pPr marL="228600" lvl="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Разнообразие грамматического материала, его соответствие поставленной задаче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Грамматические конструкции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уровня В2</a:t>
                      </a:r>
                      <a:endParaRPr lang="ru-RU" sz="14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(пассивные конструкции, сложные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предложения  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т. п. )   </a:t>
                      </a:r>
                    </a:p>
                  </a:txBody>
                  <a:tcPr marL="20228" marR="20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Орфография и пунктуация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Правильность орфографического оформления высказывания.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Правильность деления текста на предложения, пунктуационного оформления.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228" marR="20228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632848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u="sng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Критерии </a:t>
            </a:r>
            <a:r>
              <a:rPr lang="ru-RU" u="sng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оценивания выполнения заданий раздела </a:t>
            </a:r>
            <a:r>
              <a:rPr lang="ru-RU" u="sng" dirty="0">
                <a:solidFill>
                  <a:schemeClr val="accent2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«Письмо»</a:t>
            </a:r>
            <a:br>
              <a:rPr lang="ru-RU" u="sng" dirty="0">
                <a:solidFill>
                  <a:schemeClr val="accent2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endParaRPr lang="ru-RU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9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1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92328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7409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284023"/>
              </p:ext>
            </p:extLst>
          </p:nvPr>
        </p:nvGraphicFramePr>
        <p:xfrm>
          <a:off x="179514" y="1340768"/>
          <a:ext cx="8964487" cy="5045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7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7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67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09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3397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5353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РАЗДЕЛЫ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Сумм</a:t>
                      </a:r>
                      <a:r>
                        <a:rPr lang="ru-RU" sz="24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24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балл</a:t>
                      </a:r>
                      <a:endParaRPr lang="ru-RU" sz="2400" b="1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Уровни/ сертификаты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Чтение</a:t>
                      </a:r>
                      <a:endParaRPr lang="en-US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UOE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Письмо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Аудирование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Говорение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716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≥45%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 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≥80%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С1 (ТПУ</a:t>
                      </a:r>
                      <a:r>
                        <a:rPr lang="en-US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III</a:t>
                      </a: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869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≥70%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В2</a:t>
                      </a:r>
                      <a:r>
                        <a:rPr lang="en-US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.2</a:t>
                      </a: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(ТПУ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II</a:t>
                      </a: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869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В2</a:t>
                      </a:r>
                      <a:r>
                        <a:rPr lang="en-US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.1</a:t>
                      </a: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(ТПУ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I</a:t>
                      </a: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6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В1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8641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СООТВЕТСТВИЕ уровням/сертификатам</a:t>
            </a:r>
            <a:endParaRPr lang="ru-RU" sz="3200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008352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605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431773"/>
              </p:ext>
            </p:extLst>
          </p:nvPr>
        </p:nvGraphicFramePr>
        <p:xfrm>
          <a:off x="179514" y="2357710"/>
          <a:ext cx="8712964" cy="3379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1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1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12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12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6566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253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РАЗДЕЛЫ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пересдача</a:t>
                      </a:r>
                      <a:r>
                        <a:rPr lang="ru-RU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1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≥45%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 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Нужно пересдать раздел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3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Нужно пересдать раздел 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0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30%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Нужно пересдать весь экзамен полностью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0"/>
            <a:ext cx="6883584" cy="2060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ВНИМАНИЕ! В течение учебного года можно пересдать ОДИН раздел экзамена, если все остальные разделы выполнены удовлетворительно, например   </a:t>
            </a:r>
            <a:endParaRPr lang="ru-RU" sz="3200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008352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804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429684" cy="5139184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sz="5100" i="1" dirty="0" smtClean="0"/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Ваши результаты будут готовы </a:t>
            </a:r>
            <a:r>
              <a:rPr lang="ru-RU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15 ноября (после 14.00)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Вам выдаётся </a:t>
            </a: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Лист результатов</a:t>
            </a: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endParaRPr lang="ru-RU" sz="8000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Лист </a:t>
            </a:r>
            <a:r>
              <a:rPr lang="ru-RU" sz="8000" b="1" i="1" dirty="0">
                <a:latin typeface="Bookman Old Style" panose="02050604050505020204" pitchFamily="18" charset="0"/>
                <a:cs typeface="Times New Roman" pitchFamily="18" charset="0"/>
              </a:rPr>
              <a:t>результатов </a:t>
            </a: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80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НЕ </a:t>
            </a:r>
            <a:r>
              <a:rPr lang="ru-RU" sz="8000" i="1" u="sng" dirty="0">
                <a:latin typeface="Bookman Old Style" panose="02050604050505020204" pitchFamily="18" charset="0"/>
                <a:cs typeface="Times New Roman" pitchFamily="18" charset="0"/>
              </a:rPr>
              <a:t>является </a:t>
            </a:r>
            <a:r>
              <a:rPr lang="ru-RU" sz="8000" i="1" u="sng" dirty="0" smtClean="0">
                <a:latin typeface="Bookman Old Style" panose="02050604050505020204" pitchFamily="18" charset="0"/>
                <a:cs typeface="Times New Roman" pitchFamily="18" charset="0"/>
              </a:rPr>
              <a:t>сертификатом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b="1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Лист результатов </a:t>
            </a: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Вы можете получить в </a:t>
            </a: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ЦОКО (НТБ, ауд. 211, </a:t>
            </a: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результаты</a:t>
            </a: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80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по </a:t>
            </a:r>
            <a:r>
              <a:rPr lang="ru-RU" sz="8000" b="1" i="1" u="sng" dirty="0">
                <a:latin typeface="Bookman Old Style" panose="02050604050505020204" pitchFamily="18" charset="0"/>
                <a:cs typeface="Times New Roman" pitchFamily="18" charset="0"/>
              </a:rPr>
              <a:t>телефону не сообщаются</a:t>
            </a:r>
            <a:r>
              <a:rPr lang="ru-RU" sz="8000" i="1" dirty="0">
                <a:latin typeface="Bookman Old Style" panose="02050604050505020204" pitchFamily="18" charset="0"/>
                <a:cs typeface="Times New Roman" pitchFamily="18" charset="0"/>
              </a:rPr>
              <a:t>)</a:t>
            </a:r>
            <a:endParaRPr lang="ru-RU" sz="8000" b="1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b="1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Результаты заносятся в Базу  данных ТПУ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b="1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dirty="0" smtClean="0">
                <a:latin typeface="Bookman Old Style" panose="02050604050505020204" pitchFamily="18" charset="0"/>
                <a:cs typeface="Times New Roman" pitchFamily="18" charset="0"/>
              </a:rPr>
              <a:t>Не засчитываются в случае обнаружения экзаменатором несамостоятельного выполнения заданий (консультирование во время экзамена с другими кандидатами, списывание, использование учебных и справочных материалов, несанкционированные выходы в Интернет и т. д.).</a:t>
            </a:r>
          </a:p>
          <a:p>
            <a:endParaRPr lang="ru-RU" sz="6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20320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084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1421714"/>
            <a:ext cx="8774558" cy="474359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endParaRPr lang="ru-RU" sz="1200" b="1" dirty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7275" y="513684"/>
            <a:ext cx="6909000" cy="147515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Сроки проведения сессий СЭ на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202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4/2025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уч.год</a:t>
            </a:r>
            <a:endParaRPr lang="ru-RU" sz="3200" u="sng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407944"/>
            <a:ext cx="1584176" cy="365125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  <a:p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813" y="1988840"/>
            <a:ext cx="738658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21.10.2024 - 25.10.2024</a:t>
            </a:r>
            <a:r>
              <a:rPr lang="ru-RU" sz="3200" b="1" dirty="0"/>
              <a:t> </a:t>
            </a:r>
            <a:endParaRPr lang="ru-RU" sz="3200" dirty="0"/>
          </a:p>
          <a:p>
            <a:pPr algn="ctr"/>
            <a:endParaRPr lang="en-US" sz="3200" dirty="0"/>
          </a:p>
          <a:p>
            <a:pPr algn="ctr"/>
            <a:r>
              <a:rPr lang="ru-RU" sz="3200" dirty="0"/>
              <a:t>02.12.2024 - 13.12.2024</a:t>
            </a:r>
          </a:p>
          <a:p>
            <a:pPr algn="ctr"/>
            <a:r>
              <a:rPr lang="ru-RU" sz="3200" dirty="0"/>
              <a:t>03.03.2025 - 14.03.2025</a:t>
            </a:r>
          </a:p>
          <a:p>
            <a:pPr algn="ctr"/>
            <a:r>
              <a:rPr lang="ru-RU" sz="3200" dirty="0"/>
              <a:t>21.04.2025 - 30.04.2025</a:t>
            </a:r>
          </a:p>
          <a:p>
            <a:pPr algn="ctr"/>
            <a:endParaRPr lang="ru-RU" sz="40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052736"/>
            <a:ext cx="8689504" cy="568863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Доступна на сайте </a:t>
            </a:r>
            <a:r>
              <a:rPr lang="en-US" sz="3200" b="1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http://exam.tpu.ru </a:t>
            </a:r>
            <a:r>
              <a:rPr lang="en-US" sz="32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 странице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⇨ Мероприятия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⇨ Сертификационный экзамен по  иностранным языкам ⇨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Вкладка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Тестирование/анкетирование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85988" y="274638"/>
            <a:ext cx="650081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Демо-версия экзамена</a:t>
            </a:r>
            <a:endParaRPr lang="ru-RU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28184" y="6453337"/>
            <a:ext cx="1872208" cy="288032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1" y="3032124"/>
            <a:ext cx="4871941" cy="1188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0" y="4538810"/>
            <a:ext cx="4871941" cy="14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5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6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7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8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99" y="826873"/>
            <a:ext cx="4072225" cy="57739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829676"/>
            <a:ext cx="4032448" cy="5771149"/>
          </a:xfrm>
          <a:prstGeom prst="rect">
            <a:avLst/>
          </a:prstGeom>
        </p:spPr>
      </p:pic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55976" y="6492875"/>
            <a:ext cx="2350681" cy="365125"/>
          </a:xfrm>
        </p:spPr>
        <p:txBody>
          <a:bodyPr/>
          <a:lstStyle/>
          <a:p>
            <a:r>
              <a:rPr lang="ru-RU" dirty="0" smtClean="0"/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00095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5054" y="2141035"/>
            <a:ext cx="8229600" cy="4259269"/>
          </a:xfrm>
        </p:spPr>
        <p:txBody>
          <a:bodyPr>
            <a:normAutofit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В центре обеспечения качества образования ТПУ:</a:t>
            </a: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НТБ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 (Научно-техническая библиотека), 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к.211</a:t>
            </a:r>
          </a:p>
          <a:p>
            <a:pPr marL="109728" indent="0" algn="ctr">
              <a:buClr>
                <a:schemeClr val="accent2"/>
              </a:buClr>
              <a:buNone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Телефон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706 343</a:t>
            </a:r>
            <a:endParaRPr lang="ru-RU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Bookman Old Style" panose="02050604050505020204" pitchFamily="18" charset="0"/>
                <a:cs typeface="Times New Roman" pitchFamily="18" charset="0"/>
              </a:rPr>
              <a:t>Email: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hlinkClick r:id="rId2"/>
              </a:rPr>
              <a:t>kulinform@tpu.ru</a:t>
            </a:r>
            <a:r>
              <a:rPr lang="ru-RU" sz="2400" i="1" dirty="0" smtClean="0"/>
              <a:t>  (</a:t>
            </a:r>
            <a:r>
              <a:rPr lang="ru-RU" sz="1600" i="1" u="sng" dirty="0" smtClean="0">
                <a:solidFill>
                  <a:srgbClr val="FF0000"/>
                </a:solidFill>
              </a:rPr>
              <a:t>Кулагина Екатерина Викторовна)</a:t>
            </a:r>
            <a:endParaRPr lang="en-US" sz="1600" u="sng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На сайте: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en-US" sz="2400" b="1" i="1" u="sng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https://</a:t>
            </a:r>
            <a:r>
              <a:rPr lang="en-GB" sz="2400" b="1" i="1" u="sng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exam</a:t>
            </a:r>
            <a:r>
              <a:rPr lang="en-US" sz="2400" b="1" i="1" u="sng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.tpu.ru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(необходима авторизация)</a:t>
            </a:r>
          </a:p>
          <a:p>
            <a:pPr marL="109728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5157" y="71488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Дополнительную информацию можно получить:</a:t>
            </a:r>
            <a:endParaRPr lang="ru-RU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672112"/>
            <a:ext cx="2232247" cy="1728192"/>
          </a:xfrm>
          <a:prstGeom prst="rect">
            <a:avLst/>
          </a:prstGeom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1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2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3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4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84168" y="6407944"/>
            <a:ext cx="2264726" cy="275514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0449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000108"/>
            <a:ext cx="872665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БЛАГОДАРИМ ЗА ВНИМАНИЕ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Рисунок 7" descr="get_im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357562"/>
            <a:ext cx="2857500" cy="2990850"/>
          </a:xfrm>
          <a:prstGeom prst="rect">
            <a:avLst/>
          </a:prstGeom>
        </p:spPr>
      </p:pic>
      <p:grpSp>
        <p:nvGrpSpPr>
          <p:cNvPr id="10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1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2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3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4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948264" y="6407945"/>
            <a:ext cx="1440160" cy="365124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1421714"/>
            <a:ext cx="8774558" cy="4743590"/>
          </a:xfrm>
        </p:spPr>
        <p:txBody>
          <a:bodyPr>
            <a:normAutofit fontScale="92500"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допуск к Сертификационному экзамену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:</a:t>
            </a:r>
          </a:p>
          <a:p>
            <a:pPr marL="109728" indent="0" algn="ctr">
              <a:buClr>
                <a:schemeClr val="accent2"/>
              </a:buClr>
              <a:buNone/>
            </a:pPr>
            <a:r>
              <a:rPr lang="ru-RU" sz="2800" b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результат «Выше А2»</a:t>
            </a:r>
            <a:endParaRPr lang="ru-RU" sz="1200" dirty="0" smtClean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проводится </a:t>
            </a:r>
            <a:r>
              <a:rPr lang="ru-RU" sz="2800" b="1" dirty="0" smtClean="0">
                <a:latin typeface="Bookman Old Style" panose="02050604050505020204" pitchFamily="18" charset="0"/>
                <a:cs typeface="Times New Roman" pitchFamily="18" charset="0"/>
              </a:rPr>
              <a:t>2 раза в месяц </a:t>
            </a:r>
            <a:r>
              <a:rPr lang="ru-RU" sz="2600" b="1" dirty="0" smtClean="0">
                <a:latin typeface="Bookman Old Style" panose="02050604050505020204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каждую вторую и четвёртую </a:t>
            </a:r>
            <a:r>
              <a:rPr lang="ru-RU" sz="24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среду</a:t>
            </a:r>
            <a:r>
              <a:rPr lang="en-US" sz="24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месяца</a:t>
            </a:r>
            <a:r>
              <a:rPr lang="en-US" sz="2400" b="1" dirty="0" smtClean="0">
                <a:latin typeface="Bookman Old Style" panose="02050604050505020204" pitchFamily="18" charset="0"/>
                <a:cs typeface="Times New Roman" pitchFamily="18" charset="0"/>
              </a:rPr>
              <a:t>)</a:t>
            </a:r>
            <a:r>
              <a:rPr lang="en-GB" sz="2600" dirty="0" smtClean="0">
                <a:latin typeface="Bookman Old Style" panose="02050604050505020204" pitchFamily="18" charset="0"/>
                <a:cs typeface="Times New Roman" pitchFamily="18" charset="0"/>
              </a:rPr>
              <a:t>;</a:t>
            </a:r>
            <a:endParaRPr lang="ru-RU" sz="26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Clr>
                <a:schemeClr val="accent2"/>
              </a:buClr>
              <a:buNone/>
            </a:pPr>
            <a:endParaRPr lang="en-GB" sz="12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результаты сразу же после выполнения теста.</a:t>
            </a:r>
          </a:p>
          <a:p>
            <a:pPr algn="just">
              <a:buFont typeface="Courier New" pitchFamily="49" charset="0"/>
              <a:buChar char="o"/>
            </a:pPr>
            <a:endParaRPr lang="ru-RU" sz="11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i="1" dirty="0" smtClean="0">
                <a:latin typeface="Bookman Old Style" panose="02050604050505020204" pitchFamily="18" charset="0"/>
                <a:cs typeface="Times New Roman" pitchFamily="18" charset="0"/>
              </a:rPr>
              <a:t>Результаты действительны </a:t>
            </a:r>
            <a:r>
              <a:rPr lang="ru-RU" sz="2800" i="1" dirty="0">
                <a:latin typeface="Bookman Old Style" panose="02050604050505020204" pitchFamily="18" charset="0"/>
                <a:cs typeface="Times New Roman" pitchFamily="18" charset="0"/>
              </a:rPr>
              <a:t>в течение </a:t>
            </a:r>
            <a:endParaRPr lang="ru-RU" sz="2800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ctr">
              <a:buClr>
                <a:schemeClr val="accent2"/>
              </a:buClr>
              <a:buNone/>
            </a:pPr>
            <a:r>
              <a:rPr lang="ru-RU" sz="28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Bookman Old Style" panose="02050604050505020204" pitchFamily="18" charset="0"/>
                <a:cs typeface="Times New Roman" pitchFamily="18" charset="0"/>
              </a:rPr>
              <a:t>1 календарного года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i="1" dirty="0" smtClean="0">
                <a:latin typeface="Bookman Old Style" panose="02050604050505020204" pitchFamily="18" charset="0"/>
                <a:cs typeface="Times New Roman" pitchFamily="18" charset="0"/>
              </a:rPr>
              <a:t>Пройти можно </a:t>
            </a:r>
            <a:r>
              <a:rPr lang="ru-RU" sz="28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неограниченное</a:t>
            </a:r>
            <a:r>
              <a:rPr lang="ru-RU" sz="2800" b="1" i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Bookman Old Style" panose="02050604050505020204" pitchFamily="18" charset="0"/>
                <a:cs typeface="Times New Roman" pitchFamily="18" charset="0"/>
              </a:rPr>
              <a:t>количество раз.</a:t>
            </a:r>
          </a:p>
          <a:p>
            <a:pPr marL="109728" indent="0" algn="r">
              <a:buNone/>
            </a:pPr>
            <a:r>
              <a:rPr lang="ru-RU" sz="2400" i="1" dirty="0" smtClean="0">
                <a:latin typeface="Bookman Old Style" panose="02050604050505020204" pitchFamily="18" charset="0"/>
                <a:cs typeface="Times New Roman" pitchFamily="18" charset="0"/>
              </a:rPr>
              <a:t>                      информация: </a:t>
            </a:r>
            <a:r>
              <a:rPr lang="en-US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http</a:t>
            </a:r>
            <a:r>
              <a:rPr lang="en-US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s</a:t>
            </a:r>
            <a:r>
              <a:rPr lang="en-US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://</a:t>
            </a:r>
            <a:r>
              <a:rPr lang="en-US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exam.tpu.ru</a:t>
            </a:r>
            <a:endParaRPr lang="ru-RU" sz="24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endParaRPr lang="ru-RU" sz="1200" b="1" dirty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endParaRPr lang="ru-RU" sz="2800" dirty="0" smtClean="0"/>
          </a:p>
          <a:p>
            <a:pPr marL="109728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7275" y="74678"/>
            <a:ext cx="7272808" cy="1188938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Оценка готовности к сдаче </a:t>
            </a:r>
            <a:b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Сертификационного экзамена по ИЯ</a:t>
            </a:r>
            <a:b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(Тест В)</a:t>
            </a:r>
            <a:endParaRPr lang="ru-RU" sz="2400" u="sng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407944"/>
            <a:ext cx="1584176" cy="365125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288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1931416"/>
            <a:ext cx="8774558" cy="4233887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Courier New" pitchFamily="49" charset="0"/>
              <a:buChar char="o"/>
            </a:pPr>
            <a:endParaRPr lang="ru-RU" sz="1200" b="1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Кандидаты, </a:t>
            </a:r>
            <a:r>
              <a:rPr lang="ru-RU" sz="30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имеющие международные сертификаты</a:t>
            </a:r>
            <a:r>
              <a:rPr lang="ru-RU" sz="3000" b="1" i="1" dirty="0">
                <a:latin typeface="Bookman Old Style" panose="02050604050505020204" pitchFamily="18" charset="0"/>
                <a:cs typeface="Times New Roman" pitchFamily="18" charset="0"/>
              </a:rPr>
              <a:t>, подтверждающие уровень владения  ИЯ не ниже В1</a:t>
            </a:r>
          </a:p>
          <a:p>
            <a:pPr algn="just"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3000" i="1" dirty="0" smtClean="0">
                <a:latin typeface="Bookman Old Style" panose="02050604050505020204" pitchFamily="18" charset="0"/>
                <a:cs typeface="Times New Roman" pitchFamily="18" charset="0"/>
              </a:rPr>
              <a:t>Кандидаты</a:t>
            </a: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, </a:t>
            </a:r>
            <a:r>
              <a:rPr lang="ru-RU" sz="30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имеющие сертификаты ТПУ</a:t>
            </a:r>
            <a:r>
              <a:rPr lang="ru-RU" sz="3000" b="1" i="1" dirty="0">
                <a:latin typeface="Bookman Old Style" panose="02050604050505020204" pitchFamily="18" charset="0"/>
                <a:cs typeface="Times New Roman" pitchFamily="18" charset="0"/>
              </a:rPr>
              <a:t>, </a:t>
            </a: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в том числе с истекшим сроком </a:t>
            </a:r>
            <a:r>
              <a:rPr lang="ru-RU" sz="3000" i="1" dirty="0" smtClean="0">
                <a:latin typeface="Bookman Old Style" panose="02050604050505020204" pitchFamily="18" charset="0"/>
                <a:cs typeface="Times New Roman" pitchFamily="18" charset="0"/>
              </a:rPr>
              <a:t>действия</a:t>
            </a:r>
          </a:p>
          <a:p>
            <a:pPr algn="just"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Кандидаты</a:t>
            </a:r>
            <a:r>
              <a:rPr lang="ru-RU" sz="3000" i="1" dirty="0" smtClean="0">
                <a:latin typeface="Bookman Old Style" panose="02050604050505020204" pitchFamily="18" charset="0"/>
                <a:cs typeface="Times New Roman" pitchFamily="18" charset="0"/>
              </a:rPr>
              <a:t>, написавшие </a:t>
            </a:r>
            <a:r>
              <a:rPr lang="ru-RU" sz="30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Прогресс тест </a:t>
            </a:r>
            <a:r>
              <a:rPr lang="ru-RU" sz="3000" i="1" dirty="0" smtClean="0">
                <a:latin typeface="Bookman Old Style" panose="02050604050505020204" pitchFamily="18" charset="0"/>
                <a:cs typeface="Times New Roman" pitchFamily="18" charset="0"/>
              </a:rPr>
              <a:t>с результатом от </a:t>
            </a:r>
            <a:r>
              <a:rPr lang="en-US" sz="30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40</a:t>
            </a:r>
            <a:r>
              <a:rPr lang="ru-RU" sz="30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балл</a:t>
            </a:r>
            <a:r>
              <a:rPr lang="ru-RU" sz="30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ов</a:t>
            </a:r>
            <a:r>
              <a:rPr lang="ru-RU" sz="30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3000" i="1" dirty="0" smtClean="0">
                <a:latin typeface="Bookman Old Style" panose="02050604050505020204" pitchFamily="18" charset="0"/>
                <a:cs typeface="Times New Roman" pitchFamily="18" charset="0"/>
              </a:rPr>
              <a:t>и выше</a:t>
            </a:r>
            <a:endParaRPr lang="ru-RU" sz="3000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Подтверждающие документы необходимо представить </a:t>
            </a:r>
            <a:r>
              <a:rPr lang="ru-RU" sz="2800" b="1" dirty="0">
                <a:latin typeface="Bookman Old Style" panose="02050604050505020204" pitchFamily="18" charset="0"/>
                <a:cs typeface="Times New Roman" pitchFamily="18" charset="0"/>
              </a:rPr>
              <a:t>ЗАРАНЕЕ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ЦОКО (НТБ, к.211) </a:t>
            </a: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минимум за </a:t>
            </a: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день до </a:t>
            </a:r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экзамена)</a:t>
            </a:r>
            <a:r>
              <a:rPr lang="ru-RU" sz="3600" dirty="0">
                <a:solidFill>
                  <a:schemeClr val="accent2"/>
                </a:solidFill>
              </a:rPr>
              <a:t> </a:t>
            </a:r>
          </a:p>
          <a:p>
            <a:pPr marL="109728" indent="0" algn="just">
              <a:buNone/>
            </a:pP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08171" y="620688"/>
            <a:ext cx="8351912" cy="936104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Освобождаются </a:t>
            </a:r>
            <a:br>
              <a:rPr lang="ru-RU" sz="3200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от тестирования  с целью оценки готовности к сдаче 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Сертификационного 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экзамена по ИЯ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u="sng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588224" y="6309320"/>
            <a:ext cx="1800200" cy="463749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433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b="1" dirty="0">
                <a:latin typeface="Bookman Old Style" panose="02050604050505020204" pitchFamily="18" charset="0"/>
                <a:cs typeface="Times New Roman" pitchFamily="18" charset="0"/>
              </a:rPr>
              <a:t>ближайшее</a:t>
            </a:r>
            <a:r>
              <a:rPr lang="ru-RU" sz="2600" dirty="0">
                <a:latin typeface="Bookman Old Style" panose="02050604050505020204" pitchFamily="18" charset="0"/>
                <a:cs typeface="Times New Roman" pitchFamily="18" charset="0"/>
              </a:rPr>
              <a:t> тестирование </a:t>
            </a:r>
            <a:r>
              <a:rPr lang="ru-RU" sz="24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3 </a:t>
            </a:r>
            <a:r>
              <a:rPr lang="ru-RU" sz="24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октября </a:t>
            </a:r>
            <a:r>
              <a:rPr lang="ru-RU" sz="2400" b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(среда)</a:t>
            </a:r>
            <a:r>
              <a:rPr lang="ru-RU" sz="2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Bookman Old Style" panose="02050604050505020204" pitchFamily="18" charset="0"/>
                <a:cs typeface="Times New Roman" pitchFamily="18" charset="0"/>
              </a:rPr>
              <a:t>в </a:t>
            </a:r>
            <a:r>
              <a:rPr lang="ru-RU" sz="2600" b="1" u="sng" dirty="0">
                <a:latin typeface="Bookman Old Style" panose="02050604050505020204" pitchFamily="18" charset="0"/>
                <a:cs typeface="Times New Roman" pitchFamily="18" charset="0"/>
              </a:rPr>
              <a:t>16.</a:t>
            </a:r>
            <a:r>
              <a:rPr lang="en-US" sz="2600" b="1" u="sng" dirty="0">
                <a:latin typeface="Bookman Old Style" panose="02050604050505020204" pitchFamily="18" charset="0"/>
                <a:cs typeface="Times New Roman" pitchFamily="18" charset="0"/>
              </a:rPr>
              <a:t>3</a:t>
            </a:r>
            <a:r>
              <a:rPr lang="ru-RU" sz="2600" b="1" u="sng" dirty="0">
                <a:latin typeface="Bookman Old Style" panose="02050604050505020204" pitchFamily="18" charset="0"/>
                <a:cs typeface="Times New Roman" pitchFamily="18" charset="0"/>
              </a:rPr>
              <a:t>0 </a:t>
            </a:r>
            <a:r>
              <a:rPr lang="ru-RU" sz="2600" dirty="0" smtClean="0">
                <a:latin typeface="Bookman Old Style" panose="02050604050505020204" pitchFamily="18" charset="0"/>
                <a:cs typeface="Times New Roman" pitchFamily="18" charset="0"/>
              </a:rPr>
              <a:t>(</a:t>
            </a:r>
            <a:r>
              <a:rPr lang="ru-RU" sz="2600" dirty="0">
                <a:latin typeface="Bookman Old Style" panose="02050604050505020204" pitchFamily="18" charset="0"/>
                <a:cs typeface="Times New Roman" pitchFamily="18" charset="0"/>
              </a:rPr>
              <a:t>НТБ, ауд. 214</a:t>
            </a:r>
            <a:r>
              <a:rPr lang="ru-RU" sz="2600" dirty="0" smtClean="0">
                <a:latin typeface="Bookman Old Style" panose="02050604050505020204" pitchFamily="18" charset="0"/>
                <a:cs typeface="Times New Roman" pitchFamily="18" charset="0"/>
              </a:rPr>
              <a:t>)</a:t>
            </a:r>
          </a:p>
          <a:p>
            <a:endParaRPr lang="ru-RU" sz="28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b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                                                  </a:t>
            </a:r>
            <a:endParaRPr lang="ru-RU" b="1" dirty="0">
              <a:solidFill>
                <a:schemeClr val="accent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Оценка готовности к сдаче </a:t>
            </a:r>
            <a:br>
              <a:rPr lang="ru-RU" sz="28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8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Сертификационного экзамена по </a:t>
            </a:r>
            <a:r>
              <a:rPr lang="ru-RU" sz="28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ИЯ (</a:t>
            </a:r>
            <a:r>
              <a:rPr lang="ru-RU" sz="28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Тест В)</a:t>
            </a:r>
            <a:endParaRPr lang="ru-RU" sz="2800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45147" t="33644" r="45431" b="60363"/>
          <a:stretch/>
        </p:blipFill>
        <p:spPr bwMode="auto">
          <a:xfrm>
            <a:off x="5364088" y="3429000"/>
            <a:ext cx="3528392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22127" t="35633" r="24639" b="28164"/>
          <a:stretch/>
        </p:blipFill>
        <p:spPr bwMode="auto">
          <a:xfrm>
            <a:off x="457200" y="2780929"/>
            <a:ext cx="4618032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930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7308304" y="6525343"/>
            <a:ext cx="1338968" cy="2477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4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12355" t="14092" r="16095" b="6296"/>
          <a:stretch/>
        </p:blipFill>
        <p:spPr bwMode="auto">
          <a:xfrm>
            <a:off x="323528" y="188639"/>
            <a:ext cx="8689504" cy="6219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028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381935"/>
            <a:ext cx="9036496" cy="5855377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sz="9600" b="1" dirty="0">
                <a:latin typeface="Bookman Old Style" panose="02050604050505020204" pitchFamily="18" charset="0"/>
                <a:cs typeface="Times New Roman" pitchFamily="18" charset="0"/>
              </a:rPr>
              <a:t>Т</a:t>
            </a:r>
            <a:r>
              <a:rPr lang="ru-RU" sz="9600" b="1" dirty="0" smtClean="0">
                <a:latin typeface="Bookman Old Style" panose="02050604050505020204" pitchFamily="18" charset="0"/>
                <a:cs typeface="Times New Roman" pitchFamily="18" charset="0"/>
              </a:rPr>
              <a:t>естирование проводится в</a:t>
            </a:r>
          </a:p>
          <a:p>
            <a:pPr algn="ctr">
              <a:buNone/>
            </a:pPr>
            <a:endParaRPr lang="ru-RU" sz="7200" b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компьютерной форме в</a:t>
            </a:r>
            <a:r>
              <a:rPr lang="ru-RU" sz="9600" b="1" i="1" u="sng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контролируемых условиях</a:t>
            </a:r>
            <a:endParaRPr lang="en-US" sz="9600" b="1" i="1" u="sng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Часть «Говорение» в </a:t>
            </a:r>
            <a:r>
              <a:rPr lang="en-US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on-line </a:t>
            </a:r>
            <a:r>
              <a:rPr lang="ru-RU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режиме</a:t>
            </a:r>
            <a:endParaRPr lang="ru-RU" sz="96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200" b="1" u="sng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b="1" u="sng" dirty="0" smtClean="0">
                <a:latin typeface="Bookman Old Style" panose="02050604050505020204" pitchFamily="18" charset="0"/>
                <a:cs typeface="Times New Roman" pitchFamily="18" charset="0"/>
              </a:rPr>
              <a:t>Для участия необходимо:</a:t>
            </a:r>
          </a:p>
          <a:p>
            <a:pPr algn="ctr">
              <a:buNone/>
            </a:pPr>
            <a:endParaRPr lang="ru-RU" sz="3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пройти онлайн-регистрацию на сайте </a:t>
            </a:r>
            <a:r>
              <a:rPr lang="en-US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exam.tpu.ru</a:t>
            </a:r>
            <a:r>
              <a:rPr lang="en-US" sz="9600" b="1" i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(«Сертификационный экзамен </a:t>
            </a:r>
            <a:r>
              <a:rPr lang="ru-RU" sz="9600" dirty="0">
                <a:latin typeface="Bookman Old Style" panose="02050604050505020204" pitchFamily="18" charset="0"/>
                <a:cs typeface="Times New Roman" pitchFamily="18" charset="0"/>
              </a:rPr>
              <a:t>по иностранным </a:t>
            </a: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языкам», вкладка «</a:t>
            </a:r>
            <a:r>
              <a:rPr lang="ru-RU" sz="9600" b="1" dirty="0" smtClean="0">
                <a:latin typeface="Bookman Old Style" panose="02050604050505020204" pitchFamily="18" charset="0"/>
                <a:cs typeface="Times New Roman" pitchFamily="18" charset="0"/>
              </a:rPr>
              <a:t>Расписание</a:t>
            </a: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»);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посетить организационное собрание и записаться на свой поток;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при явке на экзамен иметь при себе</a:t>
            </a:r>
            <a:r>
              <a:rPr lang="ru-RU" sz="9600" dirty="0">
                <a:latin typeface="Bookman Old Style" panose="02050604050505020204" pitchFamily="18" charset="0"/>
                <a:cs typeface="Times New Roman" pitchFamily="18" charset="0"/>
              </a:rPr>
              <a:t>:</a:t>
            </a:r>
            <a:endParaRPr lang="ru-RU" sz="96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lvl="1">
              <a:buClr>
                <a:schemeClr val="accent2"/>
              </a:buClr>
            </a:pPr>
            <a:r>
              <a:rPr lang="ru-RU" sz="96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документ </a:t>
            </a:r>
            <a:r>
              <a:rPr lang="ru-RU" sz="9600" b="1" i="1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 фотографией, </a:t>
            </a:r>
            <a:r>
              <a:rPr lang="ru-RU" sz="96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удостоверяющий личность;</a:t>
            </a:r>
          </a:p>
          <a:p>
            <a:pPr lvl="1" algn="just">
              <a:buClr>
                <a:schemeClr val="accent2"/>
              </a:buClr>
            </a:pPr>
            <a:r>
              <a:rPr lang="ru-RU" sz="96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свой </a:t>
            </a:r>
            <a:r>
              <a:rPr lang="ru-RU" sz="9600" b="1" i="1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корпоративный логин и </a:t>
            </a:r>
            <a:r>
              <a:rPr lang="ru-RU" sz="96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пароль.</a:t>
            </a:r>
            <a:r>
              <a:rPr lang="ru-RU" sz="11200" i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endParaRPr lang="ru-RU" sz="11200" b="1" i="1" u="sng" dirty="0">
              <a:solidFill>
                <a:srgbClr val="0070C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	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643966" y="-714380"/>
            <a:ext cx="285752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4400" dirty="0"/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9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1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2208" y="6407944"/>
            <a:ext cx="365760" cy="3651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20320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2365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381935"/>
            <a:ext cx="9036496" cy="585537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!!! </a:t>
            </a:r>
            <a:r>
              <a:rPr lang="ru-RU" sz="3400" b="1" dirty="0" smtClean="0">
                <a:latin typeface="Bookman Old Style" panose="02050604050505020204" pitchFamily="18" charset="0"/>
                <a:cs typeface="Times New Roman" pitchFamily="18" charset="0"/>
              </a:rPr>
              <a:t>Если вам необходима </a:t>
            </a:r>
            <a:r>
              <a:rPr lang="ru-RU" sz="34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справка, </a:t>
            </a:r>
            <a:r>
              <a:rPr lang="ru-RU" sz="3400" b="1" dirty="0" smtClean="0">
                <a:latin typeface="Bookman Old Style" panose="02050604050505020204" pitchFamily="18" charset="0"/>
                <a:cs typeface="Times New Roman" pitchFamily="18" charset="0"/>
              </a:rPr>
              <a:t>подтверждающая участие в экзамене необходимо </a:t>
            </a:r>
            <a:r>
              <a:rPr lang="ru-RU" sz="34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заблаговременно </a:t>
            </a:r>
            <a:r>
              <a:rPr lang="ru-RU" sz="3400" b="1" dirty="0" smtClean="0">
                <a:latin typeface="Bookman Old Style" panose="02050604050505020204" pitchFamily="18" charset="0"/>
                <a:cs typeface="Times New Roman" pitchFamily="18" charset="0"/>
              </a:rPr>
              <a:t>             отправить письмо</a:t>
            </a:r>
          </a:p>
          <a:p>
            <a:pPr algn="ctr">
              <a:buNone/>
            </a:pPr>
            <a:endParaRPr lang="ru-RU" sz="3400" b="1" u="sng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i="1" u="sng" dirty="0" smtClean="0"/>
              <a:t>Кулагиной Екатерине Викторовне</a:t>
            </a:r>
            <a:endParaRPr lang="ru-RU" sz="2800" i="1" dirty="0" smtClean="0">
              <a:hlinkClick r:id="rId2"/>
            </a:endParaRPr>
          </a:p>
          <a:p>
            <a:pPr algn="ctr">
              <a:buNone/>
            </a:pPr>
            <a:endParaRPr lang="ru-RU" sz="2800" i="1" dirty="0" smtClean="0">
              <a:solidFill>
                <a:srgbClr val="FF0000"/>
              </a:solidFill>
              <a:hlinkClick r:id="rId2"/>
            </a:endParaRPr>
          </a:p>
          <a:p>
            <a:pPr algn="ctr">
              <a:buNone/>
            </a:pPr>
            <a:r>
              <a:rPr lang="en-US" sz="2800" i="1" dirty="0" smtClean="0">
                <a:solidFill>
                  <a:srgbClr val="FF0000"/>
                </a:solidFill>
                <a:hlinkClick r:id="rId2"/>
              </a:rPr>
              <a:t>kulinform@tpu.ru</a:t>
            </a:r>
            <a:r>
              <a:rPr lang="ru-RU" sz="2800" i="1" dirty="0" smtClean="0">
                <a:solidFill>
                  <a:srgbClr val="FF0000"/>
                </a:solidFill>
              </a:rPr>
              <a:t>      </a:t>
            </a:r>
          </a:p>
          <a:p>
            <a:pPr algn="ctr">
              <a:buNone/>
            </a:pP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643966" y="-714380"/>
            <a:ext cx="285752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4400" dirty="0"/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9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1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2208" y="6407944"/>
            <a:ext cx="365760" cy="3651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20320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8297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56432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1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разрешается: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Письменный раздел экзамена (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«Чтение», «Письмо», «Использование языка»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сдается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отдельно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разделов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«Говорение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 платформе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26720" y="6476401"/>
            <a:ext cx="365760" cy="365125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364088" y="6407945"/>
            <a:ext cx="2664296" cy="365124"/>
          </a:xfrm>
        </p:spPr>
        <p:txBody>
          <a:bodyPr/>
          <a:lstStyle/>
          <a:p>
            <a:r>
              <a:rPr lang="ru-RU" sz="1050" dirty="0" smtClean="0">
                <a:latin typeface="Bookman Old Style" panose="02050604050505020204" pitchFamily="18" charset="0"/>
              </a:rPr>
              <a:t>ЦОКО ТПУ </a:t>
            </a:r>
            <a:r>
              <a:rPr lang="ru-RU" sz="1050" dirty="0">
                <a:latin typeface="Bookman Old Style" panose="02050604050505020204" pitchFamily="18" charset="0"/>
              </a:rPr>
              <a:t>2024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06" y="1340768"/>
            <a:ext cx="916600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5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5863</TotalTime>
  <Words>1301</Words>
  <Application>Microsoft Office PowerPoint</Application>
  <PresentationFormat>Экран (4:3)</PresentationFormat>
  <Paragraphs>338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Bookman Old Style</vt:lpstr>
      <vt:lpstr>Calibri</vt:lpstr>
      <vt:lpstr>Courier New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Сертификационный экзамен  по иностранному языку в ТПУ </vt:lpstr>
      <vt:lpstr>Сроки проведения сессий СЭ на 2024/2025 уч.год</vt:lpstr>
      <vt:lpstr>Оценка готовности к сдаче  Сертификационного экзамена по ИЯ (Тест В)</vt:lpstr>
      <vt:lpstr>Освобождаются  от тестирования  с целью оценки готовности к сдаче Сертификационного экзамена по ИЯ:</vt:lpstr>
      <vt:lpstr>Оценка готовности к сдаче  Сертификационного экзамена по ИЯ (Тест В)</vt:lpstr>
      <vt:lpstr>Презентация PowerPoint</vt:lpstr>
      <vt:lpstr> </vt:lpstr>
      <vt:lpstr> </vt:lpstr>
      <vt:lpstr>Презентация PowerPoint</vt:lpstr>
      <vt:lpstr> Сертификационный экзамен </vt:lpstr>
      <vt:lpstr>Экзамен включает разделы:</vt:lpstr>
      <vt:lpstr>РАЗДЕЛ «ГОВОРЕНИЕ»</vt:lpstr>
      <vt:lpstr>Презентация PowerPoint</vt:lpstr>
      <vt:lpstr>Тематика текстов</vt:lpstr>
      <vt:lpstr>РАЗДЕЛ «ПИСЬМО»</vt:lpstr>
      <vt:lpstr> Критерии оценивания выполнения заданий раздела «Письмо» </vt:lpstr>
      <vt:lpstr>СООТВЕТСТВИЕ уровням/сертификатам</vt:lpstr>
      <vt:lpstr>ВНИМАНИЕ! В течение учебного года можно пересдать ОДИН раздел экзамена, если все остальные разделы выполнены удовлетворительно, например   </vt:lpstr>
      <vt:lpstr>Результаты:</vt:lpstr>
      <vt:lpstr>Демо-версия экзамена</vt:lpstr>
      <vt:lpstr>Презентация PowerPoint</vt:lpstr>
      <vt:lpstr>Дополнительную информацию можно получить: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Сертификационный экзамен  по иностранному языку</dc:title>
  <dc:creator>use</dc:creator>
  <cp:lastModifiedBy>Oxana P. Kabrysheva</cp:lastModifiedBy>
  <cp:revision>510</cp:revision>
  <dcterms:created xsi:type="dcterms:W3CDTF">2013-01-11T04:37:14Z</dcterms:created>
  <dcterms:modified xsi:type="dcterms:W3CDTF">2024-10-20T11:05:03Z</dcterms:modified>
</cp:coreProperties>
</file>